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2" r:id="rId56"/>
    <p:sldId id="310" r:id="rId57"/>
    <p:sldId id="311" r:id="rId58"/>
  </p:sldIdLst>
  <p:sldSz cx="12192000" cy="6858000"/>
  <p:notesSz cx="6858000" cy="9144000"/>
  <p:defaultTextStyle>
    <a:defPPr>
      <a:defRPr lang="ar-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C99DA-4580-4805-B2F3-074E60D47A13}"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D2EDD4C-23B0-4DCD-B3C4-1FC2781D7038}">
      <dgm:prSet/>
      <dgm:spPr/>
      <dgm:t>
        <a:bodyPr/>
        <a:lstStyle/>
        <a:p>
          <a:r>
            <a:rPr lang="en-US"/>
            <a:t>Caffe</a:t>
          </a:r>
        </a:p>
      </dgm:t>
    </dgm:pt>
    <dgm:pt modelId="{708770B9-1DBF-48FE-9E38-4B1A8B9C8D0D}" type="parTrans" cxnId="{2B9F9AB9-48BA-4BD5-A82E-D1D11626B189}">
      <dgm:prSet/>
      <dgm:spPr/>
      <dgm:t>
        <a:bodyPr/>
        <a:lstStyle/>
        <a:p>
          <a:endParaRPr lang="en-US"/>
        </a:p>
      </dgm:t>
    </dgm:pt>
    <dgm:pt modelId="{FCDD854C-81B9-4CF9-8C9B-472353530C56}" type="sibTrans" cxnId="{2B9F9AB9-48BA-4BD5-A82E-D1D11626B189}">
      <dgm:prSet/>
      <dgm:spPr/>
      <dgm:t>
        <a:bodyPr/>
        <a:lstStyle/>
        <a:p>
          <a:endParaRPr lang="en-US"/>
        </a:p>
      </dgm:t>
    </dgm:pt>
    <dgm:pt modelId="{6ED96A0F-8522-4874-A417-8BDCA1012906}">
      <dgm:prSet/>
      <dgm:spPr/>
      <dgm:t>
        <a:bodyPr/>
        <a:lstStyle/>
        <a:p>
          <a:r>
            <a:rPr lang="en-US"/>
            <a:t>Tensorflow</a:t>
          </a:r>
        </a:p>
      </dgm:t>
    </dgm:pt>
    <dgm:pt modelId="{F3B679CB-2E0A-49F1-9AFE-5A113CDD45C8}" type="parTrans" cxnId="{40F922AD-2F27-4437-8E61-D7D9FFD96444}">
      <dgm:prSet/>
      <dgm:spPr/>
      <dgm:t>
        <a:bodyPr/>
        <a:lstStyle/>
        <a:p>
          <a:endParaRPr lang="en-US"/>
        </a:p>
      </dgm:t>
    </dgm:pt>
    <dgm:pt modelId="{4BE7EF78-1278-4A71-9B85-43894D6D1259}" type="sibTrans" cxnId="{40F922AD-2F27-4437-8E61-D7D9FFD96444}">
      <dgm:prSet/>
      <dgm:spPr/>
      <dgm:t>
        <a:bodyPr/>
        <a:lstStyle/>
        <a:p>
          <a:endParaRPr lang="en-US"/>
        </a:p>
      </dgm:t>
    </dgm:pt>
    <dgm:pt modelId="{1B32A8F8-30EB-43D2-A53C-D63E29DD48A1}">
      <dgm:prSet/>
      <dgm:spPr/>
      <dgm:t>
        <a:bodyPr/>
        <a:lstStyle/>
        <a:p>
          <a:r>
            <a:rPr lang="en-US"/>
            <a:t>MXNet</a:t>
          </a:r>
        </a:p>
      </dgm:t>
    </dgm:pt>
    <dgm:pt modelId="{890F3EC7-7F41-42CA-9971-94161F6304CA}" type="parTrans" cxnId="{4CADA127-1FAA-4D46-BFDB-E51D7FE13DD8}">
      <dgm:prSet/>
      <dgm:spPr/>
      <dgm:t>
        <a:bodyPr/>
        <a:lstStyle/>
        <a:p>
          <a:endParaRPr lang="en-US"/>
        </a:p>
      </dgm:t>
    </dgm:pt>
    <dgm:pt modelId="{55A6EE94-EE2F-47E4-B8D5-23443748D286}" type="sibTrans" cxnId="{4CADA127-1FAA-4D46-BFDB-E51D7FE13DD8}">
      <dgm:prSet/>
      <dgm:spPr/>
      <dgm:t>
        <a:bodyPr/>
        <a:lstStyle/>
        <a:p>
          <a:endParaRPr lang="en-US"/>
        </a:p>
      </dgm:t>
    </dgm:pt>
    <dgm:pt modelId="{7E163F80-AC76-4EC4-9704-7C8FA50BAE52}">
      <dgm:prSet/>
      <dgm:spPr/>
      <dgm:t>
        <a:bodyPr/>
        <a:lstStyle/>
        <a:p>
          <a:r>
            <a:rPr lang="en-US"/>
            <a:t>ONNX (including Pytorch and Apple ML)</a:t>
          </a:r>
        </a:p>
      </dgm:t>
    </dgm:pt>
    <dgm:pt modelId="{1052B5CE-C263-41D4-9367-569432CD81A4}" type="parTrans" cxnId="{D619E47F-5A47-4673-9A42-D3443403FAC0}">
      <dgm:prSet/>
      <dgm:spPr/>
      <dgm:t>
        <a:bodyPr/>
        <a:lstStyle/>
        <a:p>
          <a:endParaRPr lang="en-US"/>
        </a:p>
      </dgm:t>
    </dgm:pt>
    <dgm:pt modelId="{80A26BD7-234C-457B-8350-4364BF4182C7}" type="sibTrans" cxnId="{D619E47F-5A47-4673-9A42-D3443403FAC0}">
      <dgm:prSet/>
      <dgm:spPr/>
      <dgm:t>
        <a:bodyPr/>
        <a:lstStyle/>
        <a:p>
          <a:endParaRPr lang="en-US"/>
        </a:p>
      </dgm:t>
    </dgm:pt>
    <dgm:pt modelId="{0CCED57D-1080-4510-BFB4-1F7316C3191A}">
      <dgm:prSet/>
      <dgm:spPr/>
      <dgm:t>
        <a:bodyPr/>
        <a:lstStyle/>
        <a:p>
          <a:r>
            <a:rPr lang="en-US"/>
            <a:t>Kaldi</a:t>
          </a:r>
        </a:p>
      </dgm:t>
    </dgm:pt>
    <dgm:pt modelId="{E5BB67AF-B278-4474-A09B-2EC270CF881C}" type="parTrans" cxnId="{727A8604-CA4F-42B8-87EB-69386877E41F}">
      <dgm:prSet/>
      <dgm:spPr/>
      <dgm:t>
        <a:bodyPr/>
        <a:lstStyle/>
        <a:p>
          <a:endParaRPr lang="en-US"/>
        </a:p>
      </dgm:t>
    </dgm:pt>
    <dgm:pt modelId="{7EFD6217-3F0D-4AEE-9B93-26B4AC96536A}" type="sibTrans" cxnId="{727A8604-CA4F-42B8-87EB-69386877E41F}">
      <dgm:prSet/>
      <dgm:spPr/>
      <dgm:t>
        <a:bodyPr/>
        <a:lstStyle/>
        <a:p>
          <a:endParaRPr lang="en-US"/>
        </a:p>
      </dgm:t>
    </dgm:pt>
    <dgm:pt modelId="{5F0DACC9-01E1-457C-9932-21C39ED77917}" type="pres">
      <dgm:prSet presAssocID="{48DC99DA-4580-4805-B2F3-074E60D47A13}" presName="diagram" presStyleCnt="0">
        <dgm:presLayoutVars>
          <dgm:dir/>
          <dgm:resizeHandles val="exact"/>
        </dgm:presLayoutVars>
      </dgm:prSet>
      <dgm:spPr/>
    </dgm:pt>
    <dgm:pt modelId="{FB3F3DFC-E354-4930-809F-7BFB229C6387}" type="pres">
      <dgm:prSet presAssocID="{DD2EDD4C-23B0-4DCD-B3C4-1FC2781D7038}" presName="node" presStyleLbl="node1" presStyleIdx="0" presStyleCnt="5">
        <dgm:presLayoutVars>
          <dgm:bulletEnabled val="1"/>
        </dgm:presLayoutVars>
      </dgm:prSet>
      <dgm:spPr/>
    </dgm:pt>
    <dgm:pt modelId="{79D3DD7B-CE0F-4C6E-BEF6-E02B80F0DAE0}" type="pres">
      <dgm:prSet presAssocID="{FCDD854C-81B9-4CF9-8C9B-472353530C56}" presName="sibTrans" presStyleCnt="0"/>
      <dgm:spPr/>
    </dgm:pt>
    <dgm:pt modelId="{B42243C4-76A9-4F3A-88AF-0BAA5B1FAFE9}" type="pres">
      <dgm:prSet presAssocID="{6ED96A0F-8522-4874-A417-8BDCA1012906}" presName="node" presStyleLbl="node1" presStyleIdx="1" presStyleCnt="5">
        <dgm:presLayoutVars>
          <dgm:bulletEnabled val="1"/>
        </dgm:presLayoutVars>
      </dgm:prSet>
      <dgm:spPr/>
    </dgm:pt>
    <dgm:pt modelId="{8993D446-1F77-4B20-8B25-259FDEFCED1B}" type="pres">
      <dgm:prSet presAssocID="{4BE7EF78-1278-4A71-9B85-43894D6D1259}" presName="sibTrans" presStyleCnt="0"/>
      <dgm:spPr/>
    </dgm:pt>
    <dgm:pt modelId="{9095C009-282C-442C-BCA5-39CC32118C15}" type="pres">
      <dgm:prSet presAssocID="{1B32A8F8-30EB-43D2-A53C-D63E29DD48A1}" presName="node" presStyleLbl="node1" presStyleIdx="2" presStyleCnt="5">
        <dgm:presLayoutVars>
          <dgm:bulletEnabled val="1"/>
        </dgm:presLayoutVars>
      </dgm:prSet>
      <dgm:spPr/>
    </dgm:pt>
    <dgm:pt modelId="{901030FB-CCD8-4504-87BF-85E3D9B9A932}" type="pres">
      <dgm:prSet presAssocID="{55A6EE94-EE2F-47E4-B8D5-23443748D286}" presName="sibTrans" presStyleCnt="0"/>
      <dgm:spPr/>
    </dgm:pt>
    <dgm:pt modelId="{6FA0BD10-9769-4055-92D4-8DF065ADC3DD}" type="pres">
      <dgm:prSet presAssocID="{7E163F80-AC76-4EC4-9704-7C8FA50BAE52}" presName="node" presStyleLbl="node1" presStyleIdx="3" presStyleCnt="5">
        <dgm:presLayoutVars>
          <dgm:bulletEnabled val="1"/>
        </dgm:presLayoutVars>
      </dgm:prSet>
      <dgm:spPr/>
    </dgm:pt>
    <dgm:pt modelId="{DC446D5C-9C01-463E-86AA-7FF37DBD50D1}" type="pres">
      <dgm:prSet presAssocID="{80A26BD7-234C-457B-8350-4364BF4182C7}" presName="sibTrans" presStyleCnt="0"/>
      <dgm:spPr/>
    </dgm:pt>
    <dgm:pt modelId="{BDDAEF79-C686-40A8-B4CE-F79364C0135D}" type="pres">
      <dgm:prSet presAssocID="{0CCED57D-1080-4510-BFB4-1F7316C3191A}" presName="node" presStyleLbl="node1" presStyleIdx="4" presStyleCnt="5">
        <dgm:presLayoutVars>
          <dgm:bulletEnabled val="1"/>
        </dgm:presLayoutVars>
      </dgm:prSet>
      <dgm:spPr/>
    </dgm:pt>
  </dgm:ptLst>
  <dgm:cxnLst>
    <dgm:cxn modelId="{727A8604-CA4F-42B8-87EB-69386877E41F}" srcId="{48DC99DA-4580-4805-B2F3-074E60D47A13}" destId="{0CCED57D-1080-4510-BFB4-1F7316C3191A}" srcOrd="4" destOrd="0" parTransId="{E5BB67AF-B278-4474-A09B-2EC270CF881C}" sibTransId="{7EFD6217-3F0D-4AEE-9B93-26B4AC96536A}"/>
    <dgm:cxn modelId="{4CADA127-1FAA-4D46-BFDB-E51D7FE13DD8}" srcId="{48DC99DA-4580-4805-B2F3-074E60D47A13}" destId="{1B32A8F8-30EB-43D2-A53C-D63E29DD48A1}" srcOrd="2" destOrd="0" parTransId="{890F3EC7-7F41-42CA-9971-94161F6304CA}" sibTransId="{55A6EE94-EE2F-47E4-B8D5-23443748D286}"/>
    <dgm:cxn modelId="{67E62E28-40EF-4418-9E25-A44BF68D5C97}" type="presOf" srcId="{7E163F80-AC76-4EC4-9704-7C8FA50BAE52}" destId="{6FA0BD10-9769-4055-92D4-8DF065ADC3DD}" srcOrd="0" destOrd="0" presId="urn:microsoft.com/office/officeart/2005/8/layout/default"/>
    <dgm:cxn modelId="{EDB61F43-A028-4977-884E-2B1689492F47}" type="presOf" srcId="{6ED96A0F-8522-4874-A417-8BDCA1012906}" destId="{B42243C4-76A9-4F3A-88AF-0BAA5B1FAFE9}" srcOrd="0" destOrd="0" presId="urn:microsoft.com/office/officeart/2005/8/layout/default"/>
    <dgm:cxn modelId="{D619E47F-5A47-4673-9A42-D3443403FAC0}" srcId="{48DC99DA-4580-4805-B2F3-074E60D47A13}" destId="{7E163F80-AC76-4EC4-9704-7C8FA50BAE52}" srcOrd="3" destOrd="0" parTransId="{1052B5CE-C263-41D4-9367-569432CD81A4}" sibTransId="{80A26BD7-234C-457B-8350-4364BF4182C7}"/>
    <dgm:cxn modelId="{DFF2528C-F765-49E7-97AF-0F13E66E6573}" type="presOf" srcId="{0CCED57D-1080-4510-BFB4-1F7316C3191A}" destId="{BDDAEF79-C686-40A8-B4CE-F79364C0135D}" srcOrd="0" destOrd="0" presId="urn:microsoft.com/office/officeart/2005/8/layout/default"/>
    <dgm:cxn modelId="{40F922AD-2F27-4437-8E61-D7D9FFD96444}" srcId="{48DC99DA-4580-4805-B2F3-074E60D47A13}" destId="{6ED96A0F-8522-4874-A417-8BDCA1012906}" srcOrd="1" destOrd="0" parTransId="{F3B679CB-2E0A-49F1-9AFE-5A113CDD45C8}" sibTransId="{4BE7EF78-1278-4A71-9B85-43894D6D1259}"/>
    <dgm:cxn modelId="{AAA9C8AD-3C2C-4964-9234-11554BEB560A}" type="presOf" srcId="{1B32A8F8-30EB-43D2-A53C-D63E29DD48A1}" destId="{9095C009-282C-442C-BCA5-39CC32118C15}" srcOrd="0" destOrd="0" presId="urn:microsoft.com/office/officeart/2005/8/layout/default"/>
    <dgm:cxn modelId="{2B9F9AB9-48BA-4BD5-A82E-D1D11626B189}" srcId="{48DC99DA-4580-4805-B2F3-074E60D47A13}" destId="{DD2EDD4C-23B0-4DCD-B3C4-1FC2781D7038}" srcOrd="0" destOrd="0" parTransId="{708770B9-1DBF-48FE-9E38-4B1A8B9C8D0D}" sibTransId="{FCDD854C-81B9-4CF9-8C9B-472353530C56}"/>
    <dgm:cxn modelId="{C175F9F8-ED24-4760-918F-5FDA039BC172}" type="presOf" srcId="{48DC99DA-4580-4805-B2F3-074E60D47A13}" destId="{5F0DACC9-01E1-457C-9932-21C39ED77917}" srcOrd="0" destOrd="0" presId="urn:microsoft.com/office/officeart/2005/8/layout/default"/>
    <dgm:cxn modelId="{4CC267FB-27A9-4596-8847-33CB80A5C049}" type="presOf" srcId="{DD2EDD4C-23B0-4DCD-B3C4-1FC2781D7038}" destId="{FB3F3DFC-E354-4930-809F-7BFB229C6387}" srcOrd="0" destOrd="0" presId="urn:microsoft.com/office/officeart/2005/8/layout/default"/>
    <dgm:cxn modelId="{76FF33EA-CE62-437B-912D-A55CB49D7416}" type="presParOf" srcId="{5F0DACC9-01E1-457C-9932-21C39ED77917}" destId="{FB3F3DFC-E354-4930-809F-7BFB229C6387}" srcOrd="0" destOrd="0" presId="urn:microsoft.com/office/officeart/2005/8/layout/default"/>
    <dgm:cxn modelId="{500588ED-DB8E-45C9-8D6F-17B9B37AAE7E}" type="presParOf" srcId="{5F0DACC9-01E1-457C-9932-21C39ED77917}" destId="{79D3DD7B-CE0F-4C6E-BEF6-E02B80F0DAE0}" srcOrd="1" destOrd="0" presId="urn:microsoft.com/office/officeart/2005/8/layout/default"/>
    <dgm:cxn modelId="{9AC83FF0-363E-49E2-9BDB-7BCA83910BB2}" type="presParOf" srcId="{5F0DACC9-01E1-457C-9932-21C39ED77917}" destId="{B42243C4-76A9-4F3A-88AF-0BAA5B1FAFE9}" srcOrd="2" destOrd="0" presId="urn:microsoft.com/office/officeart/2005/8/layout/default"/>
    <dgm:cxn modelId="{F874CB11-231B-458B-989B-79380F19AFD2}" type="presParOf" srcId="{5F0DACC9-01E1-457C-9932-21C39ED77917}" destId="{8993D446-1F77-4B20-8B25-259FDEFCED1B}" srcOrd="3" destOrd="0" presId="urn:microsoft.com/office/officeart/2005/8/layout/default"/>
    <dgm:cxn modelId="{4A762B5A-7DB3-4421-B0D1-FF7A31077579}" type="presParOf" srcId="{5F0DACC9-01E1-457C-9932-21C39ED77917}" destId="{9095C009-282C-442C-BCA5-39CC32118C15}" srcOrd="4" destOrd="0" presId="urn:microsoft.com/office/officeart/2005/8/layout/default"/>
    <dgm:cxn modelId="{D0C3AD27-F63A-4916-BB10-B0CF341C805D}" type="presParOf" srcId="{5F0DACC9-01E1-457C-9932-21C39ED77917}" destId="{901030FB-CCD8-4504-87BF-85E3D9B9A932}" srcOrd="5" destOrd="0" presId="urn:microsoft.com/office/officeart/2005/8/layout/default"/>
    <dgm:cxn modelId="{95EDB910-31EB-4F15-A135-DB917CBBD169}" type="presParOf" srcId="{5F0DACC9-01E1-457C-9932-21C39ED77917}" destId="{6FA0BD10-9769-4055-92D4-8DF065ADC3DD}" srcOrd="6" destOrd="0" presId="urn:microsoft.com/office/officeart/2005/8/layout/default"/>
    <dgm:cxn modelId="{7DC73AB2-DD98-4C62-8A85-55871D863C2A}" type="presParOf" srcId="{5F0DACC9-01E1-457C-9932-21C39ED77917}" destId="{DC446D5C-9C01-463E-86AA-7FF37DBD50D1}" srcOrd="7" destOrd="0" presId="urn:microsoft.com/office/officeart/2005/8/layout/default"/>
    <dgm:cxn modelId="{16256077-80FF-4C40-AD96-CB4099742753}" type="presParOf" srcId="{5F0DACC9-01E1-457C-9932-21C39ED77917}" destId="{BDDAEF79-C686-40A8-B4CE-F79364C0135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F3DFC-E354-4930-809F-7BFB229C6387}">
      <dsp:nvSpPr>
        <dsp:cNvPr id="0" name=""/>
        <dsp:cNvSpPr/>
      </dsp:nvSpPr>
      <dsp:spPr>
        <a:xfrm>
          <a:off x="356483" y="3344"/>
          <a:ext cx="3342037" cy="20052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Caffe</a:t>
          </a:r>
        </a:p>
      </dsp:txBody>
      <dsp:txXfrm>
        <a:off x="356483" y="3344"/>
        <a:ext cx="3342037" cy="2005222"/>
      </dsp:txXfrm>
    </dsp:sp>
    <dsp:sp modelId="{B42243C4-76A9-4F3A-88AF-0BAA5B1FAFE9}">
      <dsp:nvSpPr>
        <dsp:cNvPr id="0" name=""/>
        <dsp:cNvSpPr/>
      </dsp:nvSpPr>
      <dsp:spPr>
        <a:xfrm>
          <a:off x="4032724" y="3344"/>
          <a:ext cx="3342037" cy="2005222"/>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Tensorflow</a:t>
          </a:r>
        </a:p>
      </dsp:txBody>
      <dsp:txXfrm>
        <a:off x="4032724" y="3344"/>
        <a:ext cx="3342037" cy="2005222"/>
      </dsp:txXfrm>
    </dsp:sp>
    <dsp:sp modelId="{9095C009-282C-442C-BCA5-39CC32118C15}">
      <dsp:nvSpPr>
        <dsp:cNvPr id="0" name=""/>
        <dsp:cNvSpPr/>
      </dsp:nvSpPr>
      <dsp:spPr>
        <a:xfrm>
          <a:off x="7708965" y="3344"/>
          <a:ext cx="3342037" cy="2005222"/>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MXNet</a:t>
          </a:r>
        </a:p>
      </dsp:txBody>
      <dsp:txXfrm>
        <a:off x="7708965" y="3344"/>
        <a:ext cx="3342037" cy="2005222"/>
      </dsp:txXfrm>
    </dsp:sp>
    <dsp:sp modelId="{6FA0BD10-9769-4055-92D4-8DF065ADC3DD}">
      <dsp:nvSpPr>
        <dsp:cNvPr id="0" name=""/>
        <dsp:cNvSpPr/>
      </dsp:nvSpPr>
      <dsp:spPr>
        <a:xfrm>
          <a:off x="2194604" y="2342770"/>
          <a:ext cx="3342037" cy="2005222"/>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ONNX (including Pytorch and Apple ML)</a:t>
          </a:r>
        </a:p>
      </dsp:txBody>
      <dsp:txXfrm>
        <a:off x="2194604" y="2342770"/>
        <a:ext cx="3342037" cy="2005222"/>
      </dsp:txXfrm>
    </dsp:sp>
    <dsp:sp modelId="{BDDAEF79-C686-40A8-B4CE-F79364C0135D}">
      <dsp:nvSpPr>
        <dsp:cNvPr id="0" name=""/>
        <dsp:cNvSpPr/>
      </dsp:nvSpPr>
      <dsp:spPr>
        <a:xfrm>
          <a:off x="5870845" y="2342770"/>
          <a:ext cx="3342037" cy="2005222"/>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Kaldi</a:t>
          </a:r>
        </a:p>
      </dsp:txBody>
      <dsp:txXfrm>
        <a:off x="5870845" y="2342770"/>
        <a:ext cx="3342037" cy="20052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4C07-5F74-4B5A-B7B1-F641862FB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LB"/>
          </a:p>
        </p:txBody>
      </p:sp>
      <p:sp>
        <p:nvSpPr>
          <p:cNvPr id="3" name="Subtitle 2">
            <a:extLst>
              <a:ext uri="{FF2B5EF4-FFF2-40B4-BE49-F238E27FC236}">
                <a16:creationId xmlns:a16="http://schemas.microsoft.com/office/drawing/2014/main" id="{8B6EBC4D-B32B-4838-B04B-F1A52C92C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LB"/>
          </a:p>
        </p:txBody>
      </p:sp>
      <p:sp>
        <p:nvSpPr>
          <p:cNvPr id="4" name="Date Placeholder 3">
            <a:extLst>
              <a:ext uri="{FF2B5EF4-FFF2-40B4-BE49-F238E27FC236}">
                <a16:creationId xmlns:a16="http://schemas.microsoft.com/office/drawing/2014/main" id="{5F7903F0-8F78-4919-86FC-E1D5FE2C4CB9}"/>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5" name="Footer Placeholder 4">
            <a:extLst>
              <a:ext uri="{FF2B5EF4-FFF2-40B4-BE49-F238E27FC236}">
                <a16:creationId xmlns:a16="http://schemas.microsoft.com/office/drawing/2014/main" id="{82A78E69-7D74-46AD-BCF1-EFF68AA4D3FD}"/>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8FE22F71-28A4-4DDA-9FA5-FE9A0A8274E2}"/>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3989663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BB42-35BC-455C-ABAA-DF9024281926}"/>
              </a:ext>
            </a:extLst>
          </p:cNvPr>
          <p:cNvSpPr>
            <a:spLocks noGrp="1"/>
          </p:cNvSpPr>
          <p:nvPr>
            <p:ph type="title"/>
          </p:nvPr>
        </p:nvSpPr>
        <p:spPr/>
        <p:txBody>
          <a:bodyPr/>
          <a:lstStyle/>
          <a:p>
            <a:r>
              <a:rPr lang="en-US"/>
              <a:t>Click to edit Master title style</a:t>
            </a:r>
            <a:endParaRPr lang="ar-LB"/>
          </a:p>
        </p:txBody>
      </p:sp>
      <p:sp>
        <p:nvSpPr>
          <p:cNvPr id="3" name="Vertical Text Placeholder 2">
            <a:extLst>
              <a:ext uri="{FF2B5EF4-FFF2-40B4-BE49-F238E27FC236}">
                <a16:creationId xmlns:a16="http://schemas.microsoft.com/office/drawing/2014/main" id="{853480C8-F6B4-45DC-B343-FB13273709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Date Placeholder 3">
            <a:extLst>
              <a:ext uri="{FF2B5EF4-FFF2-40B4-BE49-F238E27FC236}">
                <a16:creationId xmlns:a16="http://schemas.microsoft.com/office/drawing/2014/main" id="{2992B3AC-BA0F-47C3-A4C0-710D0F950C03}"/>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5" name="Footer Placeholder 4">
            <a:extLst>
              <a:ext uri="{FF2B5EF4-FFF2-40B4-BE49-F238E27FC236}">
                <a16:creationId xmlns:a16="http://schemas.microsoft.com/office/drawing/2014/main" id="{14B03EA2-7750-4FA8-AB27-FFDBE3DA7EA4}"/>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AEDEDE77-E5A8-4773-84F0-C91915549766}"/>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152326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F882B6-6880-4F48-8AF6-97B24DAE30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LB"/>
          </a:p>
        </p:txBody>
      </p:sp>
      <p:sp>
        <p:nvSpPr>
          <p:cNvPr id="3" name="Vertical Text Placeholder 2">
            <a:extLst>
              <a:ext uri="{FF2B5EF4-FFF2-40B4-BE49-F238E27FC236}">
                <a16:creationId xmlns:a16="http://schemas.microsoft.com/office/drawing/2014/main" id="{C85B4605-693E-4648-A56C-AA7019011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Date Placeholder 3">
            <a:extLst>
              <a:ext uri="{FF2B5EF4-FFF2-40B4-BE49-F238E27FC236}">
                <a16:creationId xmlns:a16="http://schemas.microsoft.com/office/drawing/2014/main" id="{17877EC9-50B2-4652-8AE9-80F1B277C640}"/>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5" name="Footer Placeholder 4">
            <a:extLst>
              <a:ext uri="{FF2B5EF4-FFF2-40B4-BE49-F238E27FC236}">
                <a16:creationId xmlns:a16="http://schemas.microsoft.com/office/drawing/2014/main" id="{B677565F-C50A-48B3-A7EE-772925A7CC1C}"/>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2AEB4F20-66DB-457D-9499-B6FD189224FC}"/>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2644744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3973-A073-4AAD-8701-F1CF1149C469}"/>
              </a:ext>
            </a:extLst>
          </p:cNvPr>
          <p:cNvSpPr>
            <a:spLocks noGrp="1"/>
          </p:cNvSpPr>
          <p:nvPr>
            <p:ph type="title"/>
          </p:nvPr>
        </p:nvSpPr>
        <p:spPr/>
        <p:txBody>
          <a:bodyPr/>
          <a:lstStyle/>
          <a:p>
            <a:r>
              <a:rPr lang="en-US"/>
              <a:t>Click to edit Master title style</a:t>
            </a:r>
            <a:endParaRPr lang="ar-LB"/>
          </a:p>
        </p:txBody>
      </p:sp>
      <p:sp>
        <p:nvSpPr>
          <p:cNvPr id="3" name="Content Placeholder 2">
            <a:extLst>
              <a:ext uri="{FF2B5EF4-FFF2-40B4-BE49-F238E27FC236}">
                <a16:creationId xmlns:a16="http://schemas.microsoft.com/office/drawing/2014/main" id="{144F7A1C-89A2-46E0-91C0-EBB3F33498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Date Placeholder 3">
            <a:extLst>
              <a:ext uri="{FF2B5EF4-FFF2-40B4-BE49-F238E27FC236}">
                <a16:creationId xmlns:a16="http://schemas.microsoft.com/office/drawing/2014/main" id="{E416D8A6-621A-44AC-825D-7201A26B7346}"/>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5" name="Footer Placeholder 4">
            <a:extLst>
              <a:ext uri="{FF2B5EF4-FFF2-40B4-BE49-F238E27FC236}">
                <a16:creationId xmlns:a16="http://schemas.microsoft.com/office/drawing/2014/main" id="{143CF196-4EDB-4E31-967A-7CFA26D26161}"/>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48A1E95A-0E05-47C0-AB24-7D4035D714CB}"/>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3583916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9F4D-6DC3-45EE-8B86-935B35D338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LB"/>
          </a:p>
        </p:txBody>
      </p:sp>
      <p:sp>
        <p:nvSpPr>
          <p:cNvPr id="3" name="Text Placeholder 2">
            <a:extLst>
              <a:ext uri="{FF2B5EF4-FFF2-40B4-BE49-F238E27FC236}">
                <a16:creationId xmlns:a16="http://schemas.microsoft.com/office/drawing/2014/main" id="{9267EAE7-5B8E-432A-8E00-507B0A2AB1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D66196-C2F1-429F-A196-7E221278ABCF}"/>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5" name="Footer Placeholder 4">
            <a:extLst>
              <a:ext uri="{FF2B5EF4-FFF2-40B4-BE49-F238E27FC236}">
                <a16:creationId xmlns:a16="http://schemas.microsoft.com/office/drawing/2014/main" id="{F72DA007-6DDE-4AD0-AE4C-955845D6043B}"/>
              </a:ext>
            </a:extLst>
          </p:cNvPr>
          <p:cNvSpPr>
            <a:spLocks noGrp="1"/>
          </p:cNvSpPr>
          <p:nvPr>
            <p:ph type="ftr" sz="quarter" idx="11"/>
          </p:nvPr>
        </p:nvSpPr>
        <p:spPr/>
        <p:txBody>
          <a:bodyPr/>
          <a:lstStyle/>
          <a:p>
            <a:endParaRPr lang="ar-LB"/>
          </a:p>
        </p:txBody>
      </p:sp>
      <p:sp>
        <p:nvSpPr>
          <p:cNvPr id="6" name="Slide Number Placeholder 5">
            <a:extLst>
              <a:ext uri="{FF2B5EF4-FFF2-40B4-BE49-F238E27FC236}">
                <a16:creationId xmlns:a16="http://schemas.microsoft.com/office/drawing/2014/main" id="{3227F13E-B289-44DE-8B45-D86F21270AAF}"/>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874938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15448-DF17-4E19-8DAA-C08892C91861}"/>
              </a:ext>
            </a:extLst>
          </p:cNvPr>
          <p:cNvSpPr>
            <a:spLocks noGrp="1"/>
          </p:cNvSpPr>
          <p:nvPr>
            <p:ph type="title"/>
          </p:nvPr>
        </p:nvSpPr>
        <p:spPr/>
        <p:txBody>
          <a:bodyPr/>
          <a:lstStyle/>
          <a:p>
            <a:r>
              <a:rPr lang="en-US"/>
              <a:t>Click to edit Master title style</a:t>
            </a:r>
            <a:endParaRPr lang="ar-LB"/>
          </a:p>
        </p:txBody>
      </p:sp>
      <p:sp>
        <p:nvSpPr>
          <p:cNvPr id="3" name="Content Placeholder 2">
            <a:extLst>
              <a:ext uri="{FF2B5EF4-FFF2-40B4-BE49-F238E27FC236}">
                <a16:creationId xmlns:a16="http://schemas.microsoft.com/office/drawing/2014/main" id="{D28BFD8B-9AE2-4A2E-90A3-E3CF5D16E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Content Placeholder 3">
            <a:extLst>
              <a:ext uri="{FF2B5EF4-FFF2-40B4-BE49-F238E27FC236}">
                <a16:creationId xmlns:a16="http://schemas.microsoft.com/office/drawing/2014/main" id="{31ED93C6-C257-46C8-9CD3-167FDB0C4A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5" name="Date Placeholder 4">
            <a:extLst>
              <a:ext uri="{FF2B5EF4-FFF2-40B4-BE49-F238E27FC236}">
                <a16:creationId xmlns:a16="http://schemas.microsoft.com/office/drawing/2014/main" id="{9B3488ED-125A-437F-B722-4167086BDA80}"/>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6" name="Footer Placeholder 5">
            <a:extLst>
              <a:ext uri="{FF2B5EF4-FFF2-40B4-BE49-F238E27FC236}">
                <a16:creationId xmlns:a16="http://schemas.microsoft.com/office/drawing/2014/main" id="{DE14D828-5F3F-4931-ACB1-11B05379DE84}"/>
              </a:ext>
            </a:extLst>
          </p:cNvPr>
          <p:cNvSpPr>
            <a:spLocks noGrp="1"/>
          </p:cNvSpPr>
          <p:nvPr>
            <p:ph type="ftr" sz="quarter" idx="11"/>
          </p:nvPr>
        </p:nvSpPr>
        <p:spPr/>
        <p:txBody>
          <a:bodyPr/>
          <a:lstStyle/>
          <a:p>
            <a:endParaRPr lang="ar-LB"/>
          </a:p>
        </p:txBody>
      </p:sp>
      <p:sp>
        <p:nvSpPr>
          <p:cNvPr id="7" name="Slide Number Placeholder 6">
            <a:extLst>
              <a:ext uri="{FF2B5EF4-FFF2-40B4-BE49-F238E27FC236}">
                <a16:creationId xmlns:a16="http://schemas.microsoft.com/office/drawing/2014/main" id="{B69E688D-2842-43CF-AC71-131C02627345}"/>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3594269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8C7A-C3B0-48BF-BAC0-43C826B20D4C}"/>
              </a:ext>
            </a:extLst>
          </p:cNvPr>
          <p:cNvSpPr>
            <a:spLocks noGrp="1"/>
          </p:cNvSpPr>
          <p:nvPr>
            <p:ph type="title"/>
          </p:nvPr>
        </p:nvSpPr>
        <p:spPr>
          <a:xfrm>
            <a:off x="839788" y="365125"/>
            <a:ext cx="10515600" cy="1325563"/>
          </a:xfrm>
        </p:spPr>
        <p:txBody>
          <a:bodyPr/>
          <a:lstStyle/>
          <a:p>
            <a:r>
              <a:rPr lang="en-US"/>
              <a:t>Click to edit Master title style</a:t>
            </a:r>
            <a:endParaRPr lang="ar-LB"/>
          </a:p>
        </p:txBody>
      </p:sp>
      <p:sp>
        <p:nvSpPr>
          <p:cNvPr id="3" name="Text Placeholder 2">
            <a:extLst>
              <a:ext uri="{FF2B5EF4-FFF2-40B4-BE49-F238E27FC236}">
                <a16:creationId xmlns:a16="http://schemas.microsoft.com/office/drawing/2014/main" id="{9121B59C-0E60-4514-B80D-E26653F169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5C2D6-F5AA-4C93-955C-70383EC391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5" name="Text Placeholder 4">
            <a:extLst>
              <a:ext uri="{FF2B5EF4-FFF2-40B4-BE49-F238E27FC236}">
                <a16:creationId xmlns:a16="http://schemas.microsoft.com/office/drawing/2014/main" id="{16CBFDA2-7995-48F4-A4C6-EF9EBA3239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79F07D-7B4B-4A0C-B7D1-852BB4CCB8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7" name="Date Placeholder 6">
            <a:extLst>
              <a:ext uri="{FF2B5EF4-FFF2-40B4-BE49-F238E27FC236}">
                <a16:creationId xmlns:a16="http://schemas.microsoft.com/office/drawing/2014/main" id="{6D489362-CEE8-45E4-B0B4-72F0E0095AAB}"/>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8" name="Footer Placeholder 7">
            <a:extLst>
              <a:ext uri="{FF2B5EF4-FFF2-40B4-BE49-F238E27FC236}">
                <a16:creationId xmlns:a16="http://schemas.microsoft.com/office/drawing/2014/main" id="{0672C6DD-93CA-4409-BF50-B32B995953B2}"/>
              </a:ext>
            </a:extLst>
          </p:cNvPr>
          <p:cNvSpPr>
            <a:spLocks noGrp="1"/>
          </p:cNvSpPr>
          <p:nvPr>
            <p:ph type="ftr" sz="quarter" idx="11"/>
          </p:nvPr>
        </p:nvSpPr>
        <p:spPr/>
        <p:txBody>
          <a:bodyPr/>
          <a:lstStyle/>
          <a:p>
            <a:endParaRPr lang="ar-LB"/>
          </a:p>
        </p:txBody>
      </p:sp>
      <p:sp>
        <p:nvSpPr>
          <p:cNvPr id="9" name="Slide Number Placeholder 8">
            <a:extLst>
              <a:ext uri="{FF2B5EF4-FFF2-40B4-BE49-F238E27FC236}">
                <a16:creationId xmlns:a16="http://schemas.microsoft.com/office/drawing/2014/main" id="{EE325D5F-C19F-4955-8E12-C1B50094E09C}"/>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8662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EADD-62EE-4BD2-A580-1270E3280016}"/>
              </a:ext>
            </a:extLst>
          </p:cNvPr>
          <p:cNvSpPr>
            <a:spLocks noGrp="1"/>
          </p:cNvSpPr>
          <p:nvPr>
            <p:ph type="title"/>
          </p:nvPr>
        </p:nvSpPr>
        <p:spPr/>
        <p:txBody>
          <a:bodyPr/>
          <a:lstStyle/>
          <a:p>
            <a:r>
              <a:rPr lang="en-US"/>
              <a:t>Click to edit Master title style</a:t>
            </a:r>
            <a:endParaRPr lang="ar-LB"/>
          </a:p>
        </p:txBody>
      </p:sp>
      <p:sp>
        <p:nvSpPr>
          <p:cNvPr id="3" name="Date Placeholder 2">
            <a:extLst>
              <a:ext uri="{FF2B5EF4-FFF2-40B4-BE49-F238E27FC236}">
                <a16:creationId xmlns:a16="http://schemas.microsoft.com/office/drawing/2014/main" id="{E496273E-8075-4977-80C4-29ACE8544A5A}"/>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4" name="Footer Placeholder 3">
            <a:extLst>
              <a:ext uri="{FF2B5EF4-FFF2-40B4-BE49-F238E27FC236}">
                <a16:creationId xmlns:a16="http://schemas.microsoft.com/office/drawing/2014/main" id="{B1834D66-8E08-4F85-9779-BA2198C87350}"/>
              </a:ext>
            </a:extLst>
          </p:cNvPr>
          <p:cNvSpPr>
            <a:spLocks noGrp="1"/>
          </p:cNvSpPr>
          <p:nvPr>
            <p:ph type="ftr" sz="quarter" idx="11"/>
          </p:nvPr>
        </p:nvSpPr>
        <p:spPr/>
        <p:txBody>
          <a:bodyPr/>
          <a:lstStyle/>
          <a:p>
            <a:endParaRPr lang="ar-LB"/>
          </a:p>
        </p:txBody>
      </p:sp>
      <p:sp>
        <p:nvSpPr>
          <p:cNvPr id="5" name="Slide Number Placeholder 4">
            <a:extLst>
              <a:ext uri="{FF2B5EF4-FFF2-40B4-BE49-F238E27FC236}">
                <a16:creationId xmlns:a16="http://schemas.microsoft.com/office/drawing/2014/main" id="{D0B2000C-61D2-4751-B605-3924D913058B}"/>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1448338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7CA73A-BDDA-42FB-9833-B55DADAE344B}"/>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3" name="Footer Placeholder 2">
            <a:extLst>
              <a:ext uri="{FF2B5EF4-FFF2-40B4-BE49-F238E27FC236}">
                <a16:creationId xmlns:a16="http://schemas.microsoft.com/office/drawing/2014/main" id="{830466A3-4548-4264-A5BA-C285A54544BA}"/>
              </a:ext>
            </a:extLst>
          </p:cNvPr>
          <p:cNvSpPr>
            <a:spLocks noGrp="1"/>
          </p:cNvSpPr>
          <p:nvPr>
            <p:ph type="ftr" sz="quarter" idx="11"/>
          </p:nvPr>
        </p:nvSpPr>
        <p:spPr/>
        <p:txBody>
          <a:bodyPr/>
          <a:lstStyle/>
          <a:p>
            <a:endParaRPr lang="ar-LB"/>
          </a:p>
        </p:txBody>
      </p:sp>
      <p:sp>
        <p:nvSpPr>
          <p:cNvPr id="4" name="Slide Number Placeholder 3">
            <a:extLst>
              <a:ext uri="{FF2B5EF4-FFF2-40B4-BE49-F238E27FC236}">
                <a16:creationId xmlns:a16="http://schemas.microsoft.com/office/drawing/2014/main" id="{8D557FC9-8FF5-4244-80BF-9AD624AB6545}"/>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2405701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7277-F6AB-491C-AFBF-101A9AEA1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LB"/>
          </a:p>
        </p:txBody>
      </p:sp>
      <p:sp>
        <p:nvSpPr>
          <p:cNvPr id="3" name="Content Placeholder 2">
            <a:extLst>
              <a:ext uri="{FF2B5EF4-FFF2-40B4-BE49-F238E27FC236}">
                <a16:creationId xmlns:a16="http://schemas.microsoft.com/office/drawing/2014/main" id="{288ED7B1-E571-4CEB-A958-DFB2966CFF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Text Placeholder 3">
            <a:extLst>
              <a:ext uri="{FF2B5EF4-FFF2-40B4-BE49-F238E27FC236}">
                <a16:creationId xmlns:a16="http://schemas.microsoft.com/office/drawing/2014/main" id="{05A1E6CD-6B7B-48AB-A37E-F60694C3F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8783AA-1293-42C6-94C3-5E5047160935}"/>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6" name="Footer Placeholder 5">
            <a:extLst>
              <a:ext uri="{FF2B5EF4-FFF2-40B4-BE49-F238E27FC236}">
                <a16:creationId xmlns:a16="http://schemas.microsoft.com/office/drawing/2014/main" id="{6D894644-22AC-4D44-8C87-E9D1BC4D4DCB}"/>
              </a:ext>
            </a:extLst>
          </p:cNvPr>
          <p:cNvSpPr>
            <a:spLocks noGrp="1"/>
          </p:cNvSpPr>
          <p:nvPr>
            <p:ph type="ftr" sz="quarter" idx="11"/>
          </p:nvPr>
        </p:nvSpPr>
        <p:spPr/>
        <p:txBody>
          <a:bodyPr/>
          <a:lstStyle/>
          <a:p>
            <a:endParaRPr lang="ar-LB"/>
          </a:p>
        </p:txBody>
      </p:sp>
      <p:sp>
        <p:nvSpPr>
          <p:cNvPr id="7" name="Slide Number Placeholder 6">
            <a:extLst>
              <a:ext uri="{FF2B5EF4-FFF2-40B4-BE49-F238E27FC236}">
                <a16:creationId xmlns:a16="http://schemas.microsoft.com/office/drawing/2014/main" id="{4EC19CD6-8DF9-45A0-A234-2F565FC7AD24}"/>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122847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6C7B-67BE-4572-A56F-AB1350E69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LB"/>
          </a:p>
        </p:txBody>
      </p:sp>
      <p:sp>
        <p:nvSpPr>
          <p:cNvPr id="3" name="Picture Placeholder 2">
            <a:extLst>
              <a:ext uri="{FF2B5EF4-FFF2-40B4-BE49-F238E27FC236}">
                <a16:creationId xmlns:a16="http://schemas.microsoft.com/office/drawing/2014/main" id="{959C2C68-E1F6-4205-8D80-5699E567E8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LB"/>
          </a:p>
        </p:txBody>
      </p:sp>
      <p:sp>
        <p:nvSpPr>
          <p:cNvPr id="4" name="Text Placeholder 3">
            <a:extLst>
              <a:ext uri="{FF2B5EF4-FFF2-40B4-BE49-F238E27FC236}">
                <a16:creationId xmlns:a16="http://schemas.microsoft.com/office/drawing/2014/main" id="{2079D7C1-65B8-40B7-A02A-5C30F6FA3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D00A59-C3A1-4975-8990-0D7C01DE4681}"/>
              </a:ext>
            </a:extLst>
          </p:cNvPr>
          <p:cNvSpPr>
            <a:spLocks noGrp="1"/>
          </p:cNvSpPr>
          <p:nvPr>
            <p:ph type="dt" sz="half" idx="10"/>
          </p:nvPr>
        </p:nvSpPr>
        <p:spPr/>
        <p:txBody>
          <a:bodyPr/>
          <a:lstStyle/>
          <a:p>
            <a:fld id="{8EEE6AB4-1226-4A23-9EE8-0F88C5832400}" type="datetimeFigureOut">
              <a:rPr lang="ar-LB" smtClean="0"/>
              <a:t>26/04/1441</a:t>
            </a:fld>
            <a:endParaRPr lang="ar-LB"/>
          </a:p>
        </p:txBody>
      </p:sp>
      <p:sp>
        <p:nvSpPr>
          <p:cNvPr id="6" name="Footer Placeholder 5">
            <a:extLst>
              <a:ext uri="{FF2B5EF4-FFF2-40B4-BE49-F238E27FC236}">
                <a16:creationId xmlns:a16="http://schemas.microsoft.com/office/drawing/2014/main" id="{C654A81E-06CB-465D-9340-68007FCC73F1}"/>
              </a:ext>
            </a:extLst>
          </p:cNvPr>
          <p:cNvSpPr>
            <a:spLocks noGrp="1"/>
          </p:cNvSpPr>
          <p:nvPr>
            <p:ph type="ftr" sz="quarter" idx="11"/>
          </p:nvPr>
        </p:nvSpPr>
        <p:spPr/>
        <p:txBody>
          <a:bodyPr/>
          <a:lstStyle/>
          <a:p>
            <a:endParaRPr lang="ar-LB"/>
          </a:p>
        </p:txBody>
      </p:sp>
      <p:sp>
        <p:nvSpPr>
          <p:cNvPr id="7" name="Slide Number Placeholder 6">
            <a:extLst>
              <a:ext uri="{FF2B5EF4-FFF2-40B4-BE49-F238E27FC236}">
                <a16:creationId xmlns:a16="http://schemas.microsoft.com/office/drawing/2014/main" id="{61AB342D-0605-4185-879E-CA4723E7CC76}"/>
              </a:ext>
            </a:extLst>
          </p:cNvPr>
          <p:cNvSpPr>
            <a:spLocks noGrp="1"/>
          </p:cNvSpPr>
          <p:nvPr>
            <p:ph type="sldNum" sz="quarter" idx="12"/>
          </p:nvPr>
        </p:nvSpPr>
        <p:spPr/>
        <p:txBody>
          <a:bodyPr/>
          <a:lstStyle/>
          <a:p>
            <a:fld id="{F4BB076A-1EB4-41D5-A4CF-53A17D19CE26}" type="slidenum">
              <a:rPr lang="ar-LB" smtClean="0"/>
              <a:t>‹#›</a:t>
            </a:fld>
            <a:endParaRPr lang="ar-LB"/>
          </a:p>
        </p:txBody>
      </p:sp>
    </p:spTree>
    <p:extLst>
      <p:ext uri="{BB962C8B-B14F-4D97-AF65-F5344CB8AC3E}">
        <p14:creationId xmlns:p14="http://schemas.microsoft.com/office/powerpoint/2010/main" val="330375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961A30-D381-4E8E-A6EE-8FA153C1EF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LB"/>
          </a:p>
        </p:txBody>
      </p:sp>
      <p:sp>
        <p:nvSpPr>
          <p:cNvPr id="3" name="Text Placeholder 2">
            <a:extLst>
              <a:ext uri="{FF2B5EF4-FFF2-40B4-BE49-F238E27FC236}">
                <a16:creationId xmlns:a16="http://schemas.microsoft.com/office/drawing/2014/main" id="{9DFFBCFF-878C-45D2-B1B6-CF82BD08F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LB"/>
          </a:p>
        </p:txBody>
      </p:sp>
      <p:sp>
        <p:nvSpPr>
          <p:cNvPr id="4" name="Date Placeholder 3">
            <a:extLst>
              <a:ext uri="{FF2B5EF4-FFF2-40B4-BE49-F238E27FC236}">
                <a16:creationId xmlns:a16="http://schemas.microsoft.com/office/drawing/2014/main" id="{312FA5D5-3768-4852-B05D-0B17EB9B40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E6AB4-1226-4A23-9EE8-0F88C5832400}" type="datetimeFigureOut">
              <a:rPr lang="ar-LB" smtClean="0"/>
              <a:t>26/04/1441</a:t>
            </a:fld>
            <a:endParaRPr lang="ar-LB"/>
          </a:p>
        </p:txBody>
      </p:sp>
      <p:sp>
        <p:nvSpPr>
          <p:cNvPr id="5" name="Footer Placeholder 4">
            <a:extLst>
              <a:ext uri="{FF2B5EF4-FFF2-40B4-BE49-F238E27FC236}">
                <a16:creationId xmlns:a16="http://schemas.microsoft.com/office/drawing/2014/main" id="{FAE922AA-43C8-4F64-A453-7F50FEF011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LB"/>
          </a:p>
        </p:txBody>
      </p:sp>
      <p:sp>
        <p:nvSpPr>
          <p:cNvPr id="6" name="Slide Number Placeholder 5">
            <a:extLst>
              <a:ext uri="{FF2B5EF4-FFF2-40B4-BE49-F238E27FC236}">
                <a16:creationId xmlns:a16="http://schemas.microsoft.com/office/drawing/2014/main" id="{84D11400-4890-4DEA-8ABA-6B0FEF3A1F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B076A-1EB4-41D5-A4CF-53A17D19CE26}" type="slidenum">
              <a:rPr lang="ar-LB" smtClean="0"/>
              <a:t>‹#›</a:t>
            </a:fld>
            <a:endParaRPr lang="ar-LB"/>
          </a:p>
        </p:txBody>
      </p:sp>
    </p:spTree>
    <p:extLst>
      <p:ext uri="{BB962C8B-B14F-4D97-AF65-F5344CB8AC3E}">
        <p14:creationId xmlns:p14="http://schemas.microsoft.com/office/powerpoint/2010/main" val="1923485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hyperlink" Target="https://software.intel.com/en-us/openvino-toolki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software.intel.com/en-us/openvino-toolkit/documentation/pretrained-models" TargetMode="External"/><Relationship Id="rId2" Type="http://schemas.openxmlformats.org/officeDocument/2006/relationships/hyperlink" Target="https://en.wikipedia.org/wiki/ImageNe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stats.stackexchange.com/questions/194142/what-does-1x1-convolution-mean-in-a-neural-network" TargetMode="External"/><Relationship Id="rId3" Type="http://schemas.openxmlformats.org/officeDocument/2006/relationships/hyperlink" Target="https://arxiv.org/abs/1506.02640" TargetMode="External"/><Relationship Id="rId7" Type="http://schemas.openxmlformats.org/officeDocument/2006/relationships/hyperlink" Target="https://arxiv.org/abs/1704.04861" TargetMode="External"/><Relationship Id="rId2" Type="http://schemas.openxmlformats.org/officeDocument/2006/relationships/hyperlink" Target="https://arxiv.org/abs/1512.02325" TargetMode="External"/><Relationship Id="rId1" Type="http://schemas.openxmlformats.org/officeDocument/2006/relationships/slideLayout" Target="../slideLayouts/slideLayout2.xml"/><Relationship Id="rId6" Type="http://schemas.openxmlformats.org/officeDocument/2006/relationships/hyperlink" Target="https://arxiv.org/pdf/1504.08083.pdf" TargetMode="External"/><Relationship Id="rId5" Type="http://schemas.openxmlformats.org/officeDocument/2006/relationships/hyperlink" Target="https://arxiv.org/pdf/1311.2524.pdf" TargetMode="External"/><Relationship Id="rId4" Type="http://schemas.openxmlformats.org/officeDocument/2006/relationships/hyperlink" Target="https://arxiv.org/abs/1506.01497"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towardsdatascience.com/the-vanishing-gradient-problem-69bf08b15484" TargetMode="External"/><Relationship Id="rId2" Type="http://schemas.openxmlformats.org/officeDocument/2006/relationships/hyperlink" Target="https://arxiv.org/abs/1512.03385" TargetMode="External"/><Relationship Id="rId1" Type="http://schemas.openxmlformats.org/officeDocument/2006/relationships/slideLayout" Target="../slideLayouts/slideLayout2.xml"/><Relationship Id="rId5" Type="http://schemas.openxmlformats.org/officeDocument/2006/relationships/hyperlink" Target="http://yann.lecun.com/exdb/publis/pdf/lecun-01a.pdf" TargetMode="External"/><Relationship Id="rId4" Type="http://schemas.openxmlformats.org/officeDocument/2006/relationships/hyperlink" Target="https://arxiv.org/pdf/1409.4842.pdf"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B0FB-C30E-4DBA-90E6-589D15D5EB37}"/>
              </a:ext>
            </a:extLst>
          </p:cNvPr>
          <p:cNvSpPr>
            <a:spLocks noGrp="1"/>
          </p:cNvSpPr>
          <p:nvPr>
            <p:ph type="ctrTitle"/>
          </p:nvPr>
        </p:nvSpPr>
        <p:spPr/>
        <p:txBody>
          <a:bodyPr/>
          <a:lstStyle/>
          <a:p>
            <a:r>
              <a:rPr lang="en-US" dirty="0"/>
              <a:t>Udacity- Intel</a:t>
            </a:r>
            <a:endParaRPr lang="ar-LB" dirty="0"/>
          </a:p>
        </p:txBody>
      </p:sp>
      <p:sp>
        <p:nvSpPr>
          <p:cNvPr id="3" name="Subtitle 2">
            <a:extLst>
              <a:ext uri="{FF2B5EF4-FFF2-40B4-BE49-F238E27FC236}">
                <a16:creationId xmlns:a16="http://schemas.microsoft.com/office/drawing/2014/main" id="{2A035E8B-7D27-47CF-B7AD-C2F4C66EE81A}"/>
              </a:ext>
            </a:extLst>
          </p:cNvPr>
          <p:cNvSpPr>
            <a:spLocks noGrp="1"/>
          </p:cNvSpPr>
          <p:nvPr>
            <p:ph type="subTitle" idx="1"/>
          </p:nvPr>
        </p:nvSpPr>
        <p:spPr/>
        <p:txBody>
          <a:bodyPr/>
          <a:lstStyle/>
          <a:p>
            <a:endParaRPr lang="ar-LB"/>
          </a:p>
        </p:txBody>
      </p:sp>
    </p:spTree>
    <p:extLst>
      <p:ext uri="{BB962C8B-B14F-4D97-AF65-F5344CB8AC3E}">
        <p14:creationId xmlns:p14="http://schemas.microsoft.com/office/powerpoint/2010/main" val="248810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7EB64A-3066-413A-856F-DDC54AE5A9D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Historical Context</a:t>
            </a:r>
          </a:p>
        </p:txBody>
      </p:sp>
      <p:sp>
        <p:nvSpPr>
          <p:cNvPr id="20"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FF9F0DDC-3AEE-4149-B381-CCC626084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9868" y="2139484"/>
            <a:ext cx="8152264" cy="4096512"/>
          </a:xfrm>
          <a:prstGeom prst="rect">
            <a:avLst/>
          </a:prstGeom>
        </p:spPr>
      </p:pic>
    </p:spTree>
    <p:extLst>
      <p:ext uri="{BB962C8B-B14F-4D97-AF65-F5344CB8AC3E}">
        <p14:creationId xmlns:p14="http://schemas.microsoft.com/office/powerpoint/2010/main" val="478146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208AB9AA-1C9D-45A0-B5CD-A85B1BA45E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1616" y="794329"/>
            <a:ext cx="8389840" cy="4091716"/>
          </a:xfrm>
        </p:spPr>
      </p:pic>
    </p:spTree>
    <p:extLst>
      <p:ext uri="{BB962C8B-B14F-4D97-AF65-F5344CB8AC3E}">
        <p14:creationId xmlns:p14="http://schemas.microsoft.com/office/powerpoint/2010/main" val="363917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06AFE63-BA47-415F-B4F3-195B76A5AE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052" y="748145"/>
            <a:ext cx="9968854" cy="5112233"/>
          </a:xfrm>
        </p:spPr>
      </p:pic>
    </p:spTree>
    <p:extLst>
      <p:ext uri="{BB962C8B-B14F-4D97-AF65-F5344CB8AC3E}">
        <p14:creationId xmlns:p14="http://schemas.microsoft.com/office/powerpoint/2010/main" val="29434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9" name="Picture 8" descr="A screenshot of a cell phone&#10;&#10;Description automatically generated">
            <a:extLst>
              <a:ext uri="{FF2B5EF4-FFF2-40B4-BE49-F238E27FC236}">
                <a16:creationId xmlns:a16="http://schemas.microsoft.com/office/drawing/2014/main" id="{B8A4E59A-C260-4167-9744-084E2742C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3224877"/>
            <a:ext cx="3703320" cy="1925726"/>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D094305E-1BEC-4441-8C71-B5CEC0DE67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44340" y="3257281"/>
            <a:ext cx="3703320" cy="186091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0A21A8B6-53D2-45ED-A92F-96AFFF1BD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592" y="3363751"/>
            <a:ext cx="3703320" cy="1860917"/>
          </a:xfrm>
          <a:prstGeom prst="rect">
            <a:avLst/>
          </a:prstGeom>
        </p:spPr>
      </p:pic>
    </p:spTree>
    <p:extLst>
      <p:ext uri="{BB962C8B-B14F-4D97-AF65-F5344CB8AC3E}">
        <p14:creationId xmlns:p14="http://schemas.microsoft.com/office/powerpoint/2010/main" val="204187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FCDD-6081-4BA7-A543-E1D69E9FE5A9}"/>
              </a:ext>
            </a:extLst>
          </p:cNvPr>
          <p:cNvSpPr>
            <a:spLocks noGrp="1"/>
          </p:cNvSpPr>
          <p:nvPr>
            <p:ph type="title"/>
          </p:nvPr>
        </p:nvSpPr>
        <p:spPr/>
        <p:txBody>
          <a:bodyPr/>
          <a:lstStyle/>
          <a:p>
            <a:r>
              <a:rPr lang="en-US" dirty="0"/>
              <a:t>Use Cases</a:t>
            </a:r>
            <a:endParaRPr lang="ar-LB" dirty="0"/>
          </a:p>
        </p:txBody>
      </p:sp>
      <p:pic>
        <p:nvPicPr>
          <p:cNvPr id="5" name="Content Placeholder 4" descr="A screenshot of a cell phone&#10;&#10;Description automatically generated">
            <a:extLst>
              <a:ext uri="{FF2B5EF4-FFF2-40B4-BE49-F238E27FC236}">
                <a16:creationId xmlns:a16="http://schemas.microsoft.com/office/drawing/2014/main" id="{DC5C8979-7545-4CB7-BFA2-DC7F7AA70E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2126" y="1872159"/>
            <a:ext cx="7687748" cy="4258269"/>
          </a:xfrm>
        </p:spPr>
      </p:pic>
    </p:spTree>
    <p:extLst>
      <p:ext uri="{BB962C8B-B14F-4D97-AF65-F5344CB8AC3E}">
        <p14:creationId xmlns:p14="http://schemas.microsoft.com/office/powerpoint/2010/main" val="250200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78F036-BD28-4B95-8B4F-EF8C43D344AC}"/>
              </a:ext>
            </a:extLst>
          </p:cNvPr>
          <p:cNvSpPr>
            <a:spLocks noGrp="1"/>
          </p:cNvSpPr>
          <p:nvPr>
            <p:ph type="title"/>
          </p:nvPr>
        </p:nvSpPr>
        <p:spPr>
          <a:xfrm>
            <a:off x="1108832" y="640080"/>
            <a:ext cx="3560252" cy="1645920"/>
          </a:xfrm>
        </p:spPr>
        <p:txBody>
          <a:bodyPr>
            <a:normAutofit/>
          </a:bodyPr>
          <a:lstStyle/>
          <a:p>
            <a:r>
              <a:rPr lang="en-US" sz="3200"/>
              <a:t>Lesson 2 – Leveraging Pre-trained Models</a:t>
            </a:r>
            <a:endParaRPr lang="ar-LB" sz="320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D3B995F-4713-4C67-8D32-99CB7F3705DF}"/>
              </a:ext>
            </a:extLst>
          </p:cNvPr>
          <p:cNvSpPr>
            <a:spLocks noGrp="1"/>
          </p:cNvSpPr>
          <p:nvPr>
            <p:ph idx="1"/>
          </p:nvPr>
        </p:nvSpPr>
        <p:spPr>
          <a:xfrm>
            <a:off x="5351164" y="586822"/>
            <a:ext cx="6002636" cy="1645920"/>
          </a:xfrm>
        </p:spPr>
        <p:txBody>
          <a:bodyPr anchor="ctr">
            <a:normAutofit/>
          </a:bodyPr>
          <a:lstStyle/>
          <a:p>
            <a:r>
              <a:rPr lang="en-US" sz="1800" dirty="0"/>
              <a:t>The Intel  Distribution of </a:t>
            </a:r>
            <a:r>
              <a:rPr lang="en-US" sz="1800" dirty="0" err="1"/>
              <a:t>OpenVINO</a:t>
            </a:r>
            <a:r>
              <a:rPr lang="en-US" sz="1800" dirty="0"/>
              <a:t> Toolkit : Open Visual Inferencing and Neural Network Optimization</a:t>
            </a:r>
            <a:endParaRPr lang="ar-LB" sz="1800" dirty="0"/>
          </a:p>
        </p:txBody>
      </p:sp>
      <p:pic>
        <p:nvPicPr>
          <p:cNvPr id="5" name="Picture 4" descr="A screenshot of a cell phone&#10;&#10;Description automatically generated">
            <a:extLst>
              <a:ext uri="{FF2B5EF4-FFF2-40B4-BE49-F238E27FC236}">
                <a16:creationId xmlns:a16="http://schemas.microsoft.com/office/drawing/2014/main" id="{4555697A-9068-4616-8506-8CF319746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414" y="2734056"/>
            <a:ext cx="8655563" cy="3483864"/>
          </a:xfrm>
          <a:prstGeom prst="rect">
            <a:avLst/>
          </a:prstGeom>
        </p:spPr>
      </p:pic>
    </p:spTree>
    <p:extLst>
      <p:ext uri="{BB962C8B-B14F-4D97-AF65-F5344CB8AC3E}">
        <p14:creationId xmlns:p14="http://schemas.microsoft.com/office/powerpoint/2010/main" val="3389186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C5EABC-9C2B-42F8-BD32-50F33800D873}"/>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Edge Role</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17E7386D-17B2-4928-BC44-2B5C141774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7165" y="2139484"/>
            <a:ext cx="10177670" cy="4096512"/>
          </a:xfrm>
          <a:prstGeom prst="rect">
            <a:avLst/>
          </a:prstGeom>
        </p:spPr>
      </p:pic>
    </p:spTree>
    <p:extLst>
      <p:ext uri="{BB962C8B-B14F-4D97-AF65-F5344CB8AC3E}">
        <p14:creationId xmlns:p14="http://schemas.microsoft.com/office/powerpoint/2010/main" val="438608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939-E6DE-4617-BE0C-67F4C4EE8C67}"/>
              </a:ext>
            </a:extLst>
          </p:cNvPr>
          <p:cNvSpPr>
            <a:spLocks noGrp="1"/>
          </p:cNvSpPr>
          <p:nvPr>
            <p:ph type="title"/>
          </p:nvPr>
        </p:nvSpPr>
        <p:spPr/>
        <p:txBody>
          <a:bodyPr/>
          <a:lstStyle/>
          <a:p>
            <a:r>
              <a:rPr lang="en-US" dirty="0" err="1"/>
              <a:t>Quizz</a:t>
            </a:r>
            <a:endParaRPr lang="ar-LB" dirty="0"/>
          </a:p>
        </p:txBody>
      </p:sp>
      <p:pic>
        <p:nvPicPr>
          <p:cNvPr id="5" name="Content Placeholder 4" descr="A screenshot of a social media post&#10;&#10;Description automatically generated">
            <a:extLst>
              <a:ext uri="{FF2B5EF4-FFF2-40B4-BE49-F238E27FC236}">
                <a16:creationId xmlns:a16="http://schemas.microsoft.com/office/drawing/2014/main" id="{B72F1900-F057-41F7-A09B-C4E0A97280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4547" y="2067449"/>
            <a:ext cx="7382905" cy="3867690"/>
          </a:xfrm>
        </p:spPr>
      </p:pic>
    </p:spTree>
    <p:extLst>
      <p:ext uri="{BB962C8B-B14F-4D97-AF65-F5344CB8AC3E}">
        <p14:creationId xmlns:p14="http://schemas.microsoft.com/office/powerpoint/2010/main" val="101301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D65ABF-71BB-4AD7-A61B-4B4A4FFC597D}"/>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What are Pre-trained Models</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Content Placeholder 8" descr="A screenshot of a cell phone&#10;&#10;Description automatically generated">
            <a:extLst>
              <a:ext uri="{FF2B5EF4-FFF2-40B4-BE49-F238E27FC236}">
                <a16:creationId xmlns:a16="http://schemas.microsoft.com/office/drawing/2014/main" id="{3EC7206B-01A9-4082-A82C-95D8924B62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644" y="2604655"/>
            <a:ext cx="8419236" cy="3328266"/>
          </a:xfrm>
        </p:spPr>
      </p:pic>
    </p:spTree>
    <p:extLst>
      <p:ext uri="{BB962C8B-B14F-4D97-AF65-F5344CB8AC3E}">
        <p14:creationId xmlns:p14="http://schemas.microsoft.com/office/powerpoint/2010/main" val="395279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C367-4BB4-4285-A4AF-67A241B891B4}"/>
              </a:ext>
            </a:extLst>
          </p:cNvPr>
          <p:cNvSpPr>
            <a:spLocks noGrp="1"/>
          </p:cNvSpPr>
          <p:nvPr>
            <p:ph type="title"/>
          </p:nvPr>
        </p:nvSpPr>
        <p:spPr/>
        <p:txBody>
          <a:bodyPr/>
          <a:lstStyle/>
          <a:p>
            <a:r>
              <a:rPr lang="en-US" dirty="0"/>
              <a:t>Computer Vision Models</a:t>
            </a:r>
            <a:endParaRPr lang="ar-LB" dirty="0"/>
          </a:p>
        </p:txBody>
      </p:sp>
      <p:sp>
        <p:nvSpPr>
          <p:cNvPr id="3" name="Content Placeholder 2">
            <a:extLst>
              <a:ext uri="{FF2B5EF4-FFF2-40B4-BE49-F238E27FC236}">
                <a16:creationId xmlns:a16="http://schemas.microsoft.com/office/drawing/2014/main" id="{EFBF56B1-6786-404E-8056-CDF8FD5463B3}"/>
              </a:ext>
            </a:extLst>
          </p:cNvPr>
          <p:cNvSpPr>
            <a:spLocks noGrp="1"/>
          </p:cNvSpPr>
          <p:nvPr>
            <p:ph idx="1"/>
          </p:nvPr>
        </p:nvSpPr>
        <p:spPr/>
        <p:txBody>
          <a:bodyPr/>
          <a:lstStyle/>
          <a:p>
            <a:r>
              <a:rPr lang="en-US" dirty="0"/>
              <a:t>Classification</a:t>
            </a:r>
          </a:p>
          <a:p>
            <a:r>
              <a:rPr lang="en-US" dirty="0"/>
              <a:t>Detection</a:t>
            </a:r>
          </a:p>
          <a:p>
            <a:r>
              <a:rPr lang="en-US" dirty="0"/>
              <a:t>Segmentation</a:t>
            </a:r>
          </a:p>
        </p:txBody>
      </p:sp>
    </p:spTree>
    <p:extLst>
      <p:ext uri="{BB962C8B-B14F-4D97-AF65-F5344CB8AC3E}">
        <p14:creationId xmlns:p14="http://schemas.microsoft.com/office/powerpoint/2010/main" val="404482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B28AAB-0690-446D-A763-AC8183E63D52}"/>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What is AI at the Edge?</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picture containing screenshot&#10;&#10;Description automatically generated">
            <a:extLst>
              <a:ext uri="{FF2B5EF4-FFF2-40B4-BE49-F238E27FC236}">
                <a16:creationId xmlns:a16="http://schemas.microsoft.com/office/drawing/2014/main" id="{8FA5D28D-2B0F-4FB5-95CF-24D29FEB95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4448" y="2139484"/>
            <a:ext cx="8403103" cy="4096512"/>
          </a:xfrm>
          <a:prstGeom prst="rect">
            <a:avLst/>
          </a:prstGeom>
        </p:spPr>
      </p:pic>
    </p:spTree>
    <p:extLst>
      <p:ext uri="{BB962C8B-B14F-4D97-AF65-F5344CB8AC3E}">
        <p14:creationId xmlns:p14="http://schemas.microsoft.com/office/powerpoint/2010/main" val="149849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3F510F-4471-4743-B374-E1815EE24F18}"/>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Classification</a:t>
            </a:r>
          </a:p>
        </p:txBody>
      </p:sp>
      <p:sp>
        <p:nvSpPr>
          <p:cNvPr id="20"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6F6CBCF1-A265-4B5F-9945-A3F0FA2F08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0048" y="2139484"/>
            <a:ext cx="8111903" cy="4096512"/>
          </a:xfrm>
          <a:prstGeom prst="rect">
            <a:avLst/>
          </a:prstGeom>
        </p:spPr>
      </p:pic>
    </p:spTree>
    <p:extLst>
      <p:ext uri="{BB962C8B-B14F-4D97-AF65-F5344CB8AC3E}">
        <p14:creationId xmlns:p14="http://schemas.microsoft.com/office/powerpoint/2010/main" val="1601508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CAC4B8-CD9F-452C-8743-C678267CE2A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Detection</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picture containing transport&#10;&#10;Description automatically generated">
            <a:extLst>
              <a:ext uri="{FF2B5EF4-FFF2-40B4-BE49-F238E27FC236}">
                <a16:creationId xmlns:a16="http://schemas.microsoft.com/office/drawing/2014/main" id="{66B600DE-2327-4C56-99D9-BC0CD64AB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903" y="2139484"/>
            <a:ext cx="8234193" cy="4096512"/>
          </a:xfrm>
          <a:prstGeom prst="rect">
            <a:avLst/>
          </a:prstGeom>
        </p:spPr>
      </p:pic>
    </p:spTree>
    <p:extLst>
      <p:ext uri="{BB962C8B-B14F-4D97-AF65-F5344CB8AC3E}">
        <p14:creationId xmlns:p14="http://schemas.microsoft.com/office/powerpoint/2010/main" val="84157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CDF476-E727-4592-8730-B83CA5E43C6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Segmentation</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omputer&#10;&#10;Description automatically generated">
            <a:extLst>
              <a:ext uri="{FF2B5EF4-FFF2-40B4-BE49-F238E27FC236}">
                <a16:creationId xmlns:a16="http://schemas.microsoft.com/office/drawing/2014/main" id="{02C50DDE-139E-4E35-ABF1-C869817D8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008" y="2139484"/>
            <a:ext cx="8715983" cy="4096512"/>
          </a:xfrm>
          <a:prstGeom prst="rect">
            <a:avLst/>
          </a:prstGeom>
        </p:spPr>
      </p:pic>
    </p:spTree>
    <p:extLst>
      <p:ext uri="{BB962C8B-B14F-4D97-AF65-F5344CB8AC3E}">
        <p14:creationId xmlns:p14="http://schemas.microsoft.com/office/powerpoint/2010/main" val="2171291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95E4C3-4EF6-4E88-A710-C449C03AD75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Segmentation</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319B88CA-00A3-435A-A855-6C3AC18AAD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7172" y="2139484"/>
            <a:ext cx="9257656" cy="4096512"/>
          </a:xfrm>
          <a:prstGeom prst="rect">
            <a:avLst/>
          </a:prstGeom>
        </p:spPr>
      </p:pic>
    </p:spTree>
    <p:extLst>
      <p:ext uri="{BB962C8B-B14F-4D97-AF65-F5344CB8AC3E}">
        <p14:creationId xmlns:p14="http://schemas.microsoft.com/office/powerpoint/2010/main" val="2327831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84706-5033-4C34-9136-2F1E641F65AE}"/>
              </a:ext>
            </a:extLst>
          </p:cNvPr>
          <p:cNvSpPr>
            <a:spLocks noGrp="1"/>
          </p:cNvSpPr>
          <p:nvPr>
            <p:ph type="title"/>
          </p:nvPr>
        </p:nvSpPr>
        <p:spPr/>
        <p:txBody>
          <a:bodyPr/>
          <a:lstStyle/>
          <a:p>
            <a:r>
              <a:rPr lang="en-US" dirty="0"/>
              <a:t>Case Studies in Computer Vision</a:t>
            </a:r>
            <a:endParaRPr lang="ar-LB" dirty="0"/>
          </a:p>
        </p:txBody>
      </p:sp>
      <p:sp>
        <p:nvSpPr>
          <p:cNvPr id="3" name="Content Placeholder 2">
            <a:extLst>
              <a:ext uri="{FF2B5EF4-FFF2-40B4-BE49-F238E27FC236}">
                <a16:creationId xmlns:a16="http://schemas.microsoft.com/office/drawing/2014/main" id="{014B8D90-05F3-44A1-8CC9-D16FF193E873}"/>
              </a:ext>
            </a:extLst>
          </p:cNvPr>
          <p:cNvSpPr>
            <a:spLocks noGrp="1"/>
          </p:cNvSpPr>
          <p:nvPr>
            <p:ph idx="1"/>
          </p:nvPr>
        </p:nvSpPr>
        <p:spPr/>
        <p:txBody>
          <a:bodyPr/>
          <a:lstStyle/>
          <a:p>
            <a:r>
              <a:rPr lang="en-US" dirty="0"/>
              <a:t>SSD is an object detection network that combined classification with object detection through the use of default bounding boxes at different network levels.</a:t>
            </a:r>
          </a:p>
          <a:p>
            <a:r>
              <a:rPr lang="en-US" dirty="0"/>
              <a:t> </a:t>
            </a:r>
            <a:r>
              <a:rPr lang="en-US" dirty="0" err="1"/>
              <a:t>ResNet</a:t>
            </a:r>
            <a:r>
              <a:rPr lang="en-US" dirty="0"/>
              <a:t> utilized residual layers to “skip” over sections of layers, helping to avoid the vanishing gradient problem with very deep neural networks. </a:t>
            </a:r>
          </a:p>
          <a:p>
            <a:r>
              <a:rPr lang="en-US" dirty="0" err="1"/>
              <a:t>MobileNet</a:t>
            </a:r>
            <a:r>
              <a:rPr lang="en-US" dirty="0"/>
              <a:t> utilized layers like 1x1 convolutions to help cut down on computational complexity and network size, leading to fast inference without substantial decrease in accuracy.</a:t>
            </a:r>
            <a:endParaRPr lang="ar-LB" dirty="0"/>
          </a:p>
        </p:txBody>
      </p:sp>
    </p:spTree>
    <p:extLst>
      <p:ext uri="{BB962C8B-B14F-4D97-AF65-F5344CB8AC3E}">
        <p14:creationId xmlns:p14="http://schemas.microsoft.com/office/powerpoint/2010/main" val="1210969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41B3-922F-45FB-B823-F1E1E9124752}"/>
              </a:ext>
            </a:extLst>
          </p:cNvPr>
          <p:cNvSpPr>
            <a:spLocks noGrp="1"/>
          </p:cNvSpPr>
          <p:nvPr>
            <p:ph type="title"/>
          </p:nvPr>
        </p:nvSpPr>
        <p:spPr/>
        <p:txBody>
          <a:bodyPr/>
          <a:lstStyle/>
          <a:p>
            <a:r>
              <a:rPr lang="en-US" dirty="0"/>
              <a:t>Case Studies in Computer Vision</a:t>
            </a:r>
            <a:endParaRPr lang="ar-LB" dirty="0"/>
          </a:p>
        </p:txBody>
      </p:sp>
      <p:sp>
        <p:nvSpPr>
          <p:cNvPr id="3" name="Content Placeholder 2">
            <a:extLst>
              <a:ext uri="{FF2B5EF4-FFF2-40B4-BE49-F238E27FC236}">
                <a16:creationId xmlns:a16="http://schemas.microsoft.com/office/drawing/2014/main" id="{88C570F2-658E-4A56-9D0D-D2E527459EFC}"/>
              </a:ext>
            </a:extLst>
          </p:cNvPr>
          <p:cNvSpPr>
            <a:spLocks noGrp="1"/>
          </p:cNvSpPr>
          <p:nvPr>
            <p:ph idx="1"/>
          </p:nvPr>
        </p:nvSpPr>
        <p:spPr/>
        <p:txBody>
          <a:bodyPr/>
          <a:lstStyle/>
          <a:p>
            <a:r>
              <a:rPr lang="en-US" dirty="0"/>
              <a:t>One additional note here on the </a:t>
            </a:r>
            <a:r>
              <a:rPr lang="en-US" dirty="0" err="1"/>
              <a:t>ResNet</a:t>
            </a:r>
            <a:r>
              <a:rPr lang="en-US" dirty="0"/>
              <a:t> architecture - the paper itself actually theorizes that very deep neural networks have convergence issues due to exponentially lower convergence rates, as opposed to just the vanishing gradient problem.</a:t>
            </a:r>
          </a:p>
          <a:p>
            <a:r>
              <a:rPr lang="en-US" dirty="0"/>
              <a:t>The vanishing gradient problem is also thought to be helped by the use of normalization of inputs to each different layer, which is not specific to </a:t>
            </a:r>
            <a:r>
              <a:rPr lang="en-US" dirty="0" err="1"/>
              <a:t>ResNet</a:t>
            </a:r>
            <a:r>
              <a:rPr lang="en-US" dirty="0"/>
              <a:t>. </a:t>
            </a:r>
          </a:p>
          <a:p>
            <a:r>
              <a:rPr lang="en-US" dirty="0"/>
              <a:t>The </a:t>
            </a:r>
            <a:r>
              <a:rPr lang="en-US" dirty="0" err="1"/>
              <a:t>ResNet</a:t>
            </a:r>
            <a:r>
              <a:rPr lang="en-US" dirty="0"/>
              <a:t> architecture itself, at multiple different numbers of layers, was shown to converge faster during training than a “plain” network without the residual layers.</a:t>
            </a:r>
            <a:endParaRPr lang="ar-LB" dirty="0"/>
          </a:p>
        </p:txBody>
      </p:sp>
    </p:spTree>
    <p:extLst>
      <p:ext uri="{BB962C8B-B14F-4D97-AF65-F5344CB8AC3E}">
        <p14:creationId xmlns:p14="http://schemas.microsoft.com/office/powerpoint/2010/main" val="464890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2B9AD3-94B9-498A-A046-EBE4863A9F78}"/>
              </a:ext>
            </a:extLst>
          </p:cNvPr>
          <p:cNvSpPr>
            <a:spLocks noGrp="1"/>
          </p:cNvSpPr>
          <p:nvPr>
            <p:ph type="title"/>
          </p:nvPr>
        </p:nvSpPr>
        <p:spPr>
          <a:xfrm>
            <a:off x="438913" y="859536"/>
            <a:ext cx="4832802" cy="1243584"/>
          </a:xfrm>
        </p:spPr>
        <p:txBody>
          <a:bodyPr>
            <a:normAutofit/>
          </a:bodyPr>
          <a:lstStyle/>
          <a:p>
            <a:r>
              <a:rPr lang="en-US" sz="3400" dirty="0"/>
              <a:t>Available Pre-Trained Models in </a:t>
            </a:r>
            <a:r>
              <a:rPr lang="en-US" sz="3400" dirty="0" err="1"/>
              <a:t>OpenVINO</a:t>
            </a:r>
            <a:endParaRPr lang="ar-LB" sz="3400" dirty="0"/>
          </a:p>
        </p:txBody>
      </p:sp>
      <p:sp>
        <p:nvSpPr>
          <p:cNvPr id="22" name="Rectangle 2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186698-949D-427D-B8BC-50192FE4EDD6}"/>
              </a:ext>
            </a:extLst>
          </p:cNvPr>
          <p:cNvSpPr>
            <a:spLocks noGrp="1"/>
          </p:cNvSpPr>
          <p:nvPr>
            <p:ph idx="1"/>
          </p:nvPr>
        </p:nvSpPr>
        <p:spPr>
          <a:xfrm>
            <a:off x="438912" y="2512611"/>
            <a:ext cx="4832803" cy="3664351"/>
          </a:xfrm>
        </p:spPr>
        <p:txBody>
          <a:bodyPr>
            <a:normAutofit/>
          </a:bodyPr>
          <a:lstStyle/>
          <a:p>
            <a:r>
              <a:rPr lang="en-US" sz="1800" dirty="0"/>
              <a:t>Most of the Pre-Trained Models supplied by </a:t>
            </a:r>
            <a:r>
              <a:rPr lang="en-US" sz="1800" dirty="0" err="1"/>
              <a:t>OpenVINO</a:t>
            </a:r>
            <a:r>
              <a:rPr lang="en-US" sz="1800" dirty="0"/>
              <a:t>™ fall into either face detection, human detection, or vehicle-related detection.</a:t>
            </a:r>
            <a:endParaRPr lang="ar-LB" sz="1800" dirty="0"/>
          </a:p>
        </p:txBody>
      </p:sp>
      <p:pic>
        <p:nvPicPr>
          <p:cNvPr id="9" name="Picture 8" descr="A screenshot of a cell phone&#10;&#10;Description automatically generated">
            <a:extLst>
              <a:ext uri="{FF2B5EF4-FFF2-40B4-BE49-F238E27FC236}">
                <a16:creationId xmlns:a16="http://schemas.microsoft.com/office/drawing/2014/main" id="{8B78271D-2624-43A3-B6A5-0D6BBCFB6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368" y="765761"/>
            <a:ext cx="5135719" cy="224687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12D50E2-2715-42CA-A866-614523096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68" y="3728519"/>
            <a:ext cx="5135719" cy="2144162"/>
          </a:xfrm>
          <a:prstGeom prst="rect">
            <a:avLst/>
          </a:prstGeom>
        </p:spPr>
      </p:pic>
    </p:spTree>
    <p:extLst>
      <p:ext uri="{BB962C8B-B14F-4D97-AF65-F5344CB8AC3E}">
        <p14:creationId xmlns:p14="http://schemas.microsoft.com/office/powerpoint/2010/main" val="73110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F2D9-5CD5-40DE-A795-4A80534A8618}"/>
              </a:ext>
            </a:extLst>
          </p:cNvPr>
          <p:cNvSpPr>
            <a:spLocks noGrp="1"/>
          </p:cNvSpPr>
          <p:nvPr>
            <p:ph type="title"/>
          </p:nvPr>
        </p:nvSpPr>
        <p:spPr/>
        <p:txBody>
          <a:bodyPr/>
          <a:lstStyle/>
          <a:p>
            <a:r>
              <a:rPr lang="en-US" dirty="0"/>
              <a:t>Choosing the right Model of your app</a:t>
            </a:r>
            <a:endParaRPr lang="ar-LB" dirty="0"/>
          </a:p>
        </p:txBody>
      </p:sp>
      <p:sp>
        <p:nvSpPr>
          <p:cNvPr id="3" name="Content Placeholder 2">
            <a:extLst>
              <a:ext uri="{FF2B5EF4-FFF2-40B4-BE49-F238E27FC236}">
                <a16:creationId xmlns:a16="http://schemas.microsoft.com/office/drawing/2014/main" id="{61C8D963-7724-4EED-9848-8D8946447A69}"/>
              </a:ext>
            </a:extLst>
          </p:cNvPr>
          <p:cNvSpPr>
            <a:spLocks noGrp="1"/>
          </p:cNvSpPr>
          <p:nvPr>
            <p:ph idx="1"/>
          </p:nvPr>
        </p:nvSpPr>
        <p:spPr/>
        <p:txBody>
          <a:bodyPr/>
          <a:lstStyle/>
          <a:p>
            <a:r>
              <a:rPr lang="en-US" dirty="0"/>
              <a:t>This goes both ways - you should try out different models for a single use case, but you should also consider how a given model can be applied to multiple use cases.</a:t>
            </a:r>
          </a:p>
          <a:p>
            <a:r>
              <a:rPr lang="en-US" dirty="0"/>
              <a:t> For example, being able to track human poses could help in physical therapy applications to assess and track progress of limb movement range over the course of treatment.</a:t>
            </a:r>
            <a:endParaRPr lang="ar-LB" dirty="0"/>
          </a:p>
        </p:txBody>
      </p:sp>
    </p:spTree>
    <p:extLst>
      <p:ext uri="{BB962C8B-B14F-4D97-AF65-F5344CB8AC3E}">
        <p14:creationId xmlns:p14="http://schemas.microsoft.com/office/powerpoint/2010/main" val="162705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F81F08-B3D2-4FCD-AA95-9A7D77BA2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66537C28-7D02-447F-9F0C-36DE2D1BF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518"/>
            <a:ext cx="128016" cy="53218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5E147FCC-C905-4635-A146-0E4B593C0EA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005" r="1" b="6089"/>
          <a:stretch/>
        </p:blipFill>
        <p:spPr>
          <a:xfrm>
            <a:off x="650945" y="537518"/>
            <a:ext cx="10927080" cy="5318896"/>
          </a:xfrm>
          <a:prstGeom prst="rect">
            <a:avLst/>
          </a:prstGeom>
        </p:spPr>
      </p:pic>
      <p:sp>
        <p:nvSpPr>
          <p:cNvPr id="17" name="Rectangle 13">
            <a:extLst>
              <a:ext uri="{FF2B5EF4-FFF2-40B4-BE49-F238E27FC236}">
                <a16:creationId xmlns:a16="http://schemas.microsoft.com/office/drawing/2014/main" id="{4EA3CC4C-B1A0-4F1A-9CF7-5A51A4EDE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6197504"/>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34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AB11A4-AE8D-4BBE-80F5-DFA592993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449A90-3A20-4AC0-9FA9-D511F1A925B1}"/>
              </a:ext>
            </a:extLst>
          </p:cNvPr>
          <p:cNvSpPr>
            <a:spLocks noGrp="1"/>
          </p:cNvSpPr>
          <p:nvPr>
            <p:ph type="title"/>
          </p:nvPr>
        </p:nvSpPr>
        <p:spPr>
          <a:xfrm>
            <a:off x="422898" y="519764"/>
            <a:ext cx="5068315" cy="2088682"/>
          </a:xfrm>
        </p:spPr>
        <p:txBody>
          <a:bodyPr anchor="b">
            <a:normAutofit/>
          </a:bodyPr>
          <a:lstStyle/>
          <a:p>
            <a:r>
              <a:rPr lang="en-US" sz="4800"/>
              <a:t>Pre- Processing Inputs</a:t>
            </a:r>
            <a:endParaRPr lang="ar-LB" sz="4800"/>
          </a:p>
        </p:txBody>
      </p:sp>
      <p:sp>
        <p:nvSpPr>
          <p:cNvPr id="3" name="Content Placeholder 2">
            <a:extLst>
              <a:ext uri="{FF2B5EF4-FFF2-40B4-BE49-F238E27FC236}">
                <a16:creationId xmlns:a16="http://schemas.microsoft.com/office/drawing/2014/main" id="{2394FB52-90EA-4830-B6AE-D259A194AC4C}"/>
              </a:ext>
            </a:extLst>
          </p:cNvPr>
          <p:cNvSpPr>
            <a:spLocks noGrp="1"/>
          </p:cNvSpPr>
          <p:nvPr>
            <p:ph idx="1"/>
          </p:nvPr>
        </p:nvSpPr>
        <p:spPr>
          <a:xfrm>
            <a:off x="5789595" y="519763"/>
            <a:ext cx="5411525" cy="2088682"/>
          </a:xfrm>
        </p:spPr>
        <p:txBody>
          <a:bodyPr anchor="b">
            <a:normAutofit fontScale="92500" lnSpcReduction="20000"/>
          </a:bodyPr>
          <a:lstStyle/>
          <a:p>
            <a:r>
              <a:rPr lang="en-US" sz="1800" dirty="0"/>
              <a:t>The pre-processing needed for a network will vary .It can even matter what library you use to load an image or frame.</a:t>
            </a:r>
          </a:p>
          <a:p>
            <a:r>
              <a:rPr lang="en-US" sz="1800" dirty="0"/>
              <a:t>Outside of channel order, you also need to consider image size, and the order of the image data, such as whether the color channels come first or last in the dimensions. Certain models may require a certain normalization of the images for input, such as pixel values between 0 and 1, although some networks also do this as their first layer.</a:t>
            </a:r>
          </a:p>
          <a:p>
            <a:endParaRPr lang="en-US" sz="1800" dirty="0"/>
          </a:p>
        </p:txBody>
      </p:sp>
      <p:pic>
        <p:nvPicPr>
          <p:cNvPr id="6" name="Picture 5" descr="A screenshot of a computer&#10;&#10;Description automatically generated">
            <a:extLst>
              <a:ext uri="{FF2B5EF4-FFF2-40B4-BE49-F238E27FC236}">
                <a16:creationId xmlns:a16="http://schemas.microsoft.com/office/drawing/2014/main" id="{DA239E3F-7F99-40BB-8A9B-ED7EF39D5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451" y="3111808"/>
            <a:ext cx="7154288" cy="3201544"/>
          </a:xfrm>
          <a:prstGeom prst="rect">
            <a:avLst/>
          </a:prstGeom>
        </p:spPr>
      </p:pic>
      <p:sp>
        <p:nvSpPr>
          <p:cNvPr id="13" name="Rectangle 12">
            <a:extLst>
              <a:ext uri="{FF2B5EF4-FFF2-40B4-BE49-F238E27FC236}">
                <a16:creationId xmlns:a16="http://schemas.microsoft.com/office/drawing/2014/main" id="{79712DE8-94E0-4F45-81D9-37AF7A32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5985" y="2916439"/>
            <a:ext cx="826014" cy="3201545"/>
          </a:xfrm>
          <a:prstGeom prst="rect">
            <a:avLst/>
          </a:prstGeom>
          <a:solidFill>
            <a:schemeClr val="accent5">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BA0504EE-683F-4FE2-A169-83C71FAA3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A61CFF-0E76-478B-B02B-73692D891E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83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9866ED-48FD-4FFE-9F3F-FB3BD64537B0}"/>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dirty="0"/>
              <a:t>Edge vs. Cloud</a:t>
            </a:r>
          </a:p>
        </p:txBody>
      </p:sp>
      <p:sp>
        <p:nvSpPr>
          <p:cNvPr id="20" name="Rectangle: Rounded Corners 1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7" name="Picture 6" descr="A screenshot of a cell phone&#10;&#10;Description automatically generated">
            <a:extLst>
              <a:ext uri="{FF2B5EF4-FFF2-40B4-BE49-F238E27FC236}">
                <a16:creationId xmlns:a16="http://schemas.microsoft.com/office/drawing/2014/main" id="{2FCC34C6-C97B-48E6-BEB0-36B0BFA05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72" y="2851664"/>
            <a:ext cx="5596128" cy="2672151"/>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96C09BA8-5DE0-468B-8C7C-CD56EEF24B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0302" y="2879645"/>
            <a:ext cx="5596128" cy="2616190"/>
          </a:xfrm>
          <a:prstGeom prst="rect">
            <a:avLst/>
          </a:prstGeom>
        </p:spPr>
      </p:pic>
    </p:spTree>
    <p:extLst>
      <p:ext uri="{BB962C8B-B14F-4D97-AF65-F5344CB8AC3E}">
        <p14:creationId xmlns:p14="http://schemas.microsoft.com/office/powerpoint/2010/main" val="3843672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C54670D-3607-4F40-ADA7-87A510826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191EB-C0E6-41D5-95FC-60CF5F649A54}"/>
              </a:ext>
            </a:extLst>
          </p:cNvPr>
          <p:cNvSpPr>
            <a:spLocks noGrp="1"/>
          </p:cNvSpPr>
          <p:nvPr>
            <p:ph type="title"/>
          </p:nvPr>
        </p:nvSpPr>
        <p:spPr>
          <a:xfrm>
            <a:off x="422145" y="3135711"/>
            <a:ext cx="4898432" cy="3004711"/>
          </a:xfrm>
        </p:spPr>
        <p:txBody>
          <a:bodyPr anchor="t">
            <a:normAutofit/>
          </a:bodyPr>
          <a:lstStyle/>
          <a:p>
            <a:r>
              <a:rPr lang="en-US" sz="4800"/>
              <a:t>Pre- Processing Inputs</a:t>
            </a:r>
            <a:endParaRPr lang="ar-LB" sz="4800"/>
          </a:p>
        </p:txBody>
      </p:sp>
      <p:sp>
        <p:nvSpPr>
          <p:cNvPr id="23" name="Rectangle 22">
            <a:extLst>
              <a:ext uri="{FF2B5EF4-FFF2-40B4-BE49-F238E27FC236}">
                <a16:creationId xmlns:a16="http://schemas.microsoft.com/office/drawing/2014/main" id="{EDE969B1-1B9A-4D3E-95A2-66D75C23A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419119" cy="2775893"/>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13" name="Picture 12" descr="A screenshot of a social media post&#10;&#10;Description automatically generated">
            <a:extLst>
              <a:ext uri="{FF2B5EF4-FFF2-40B4-BE49-F238E27FC236}">
                <a16:creationId xmlns:a16="http://schemas.microsoft.com/office/drawing/2014/main" id="{6C578728-659D-4006-BB40-F0BAE9BA7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45" y="1"/>
            <a:ext cx="5161256" cy="224514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49FBA3F7-0734-4F9B-84A6-4EA00673A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3401" y="1"/>
            <a:ext cx="5765180" cy="2392550"/>
          </a:xfrm>
          <a:prstGeom prst="rect">
            <a:avLst/>
          </a:prstGeom>
        </p:spPr>
      </p:pic>
      <p:sp>
        <p:nvSpPr>
          <p:cNvPr id="3" name="Content Placeholder 2">
            <a:extLst>
              <a:ext uri="{FF2B5EF4-FFF2-40B4-BE49-F238E27FC236}">
                <a16:creationId xmlns:a16="http://schemas.microsoft.com/office/drawing/2014/main" id="{9E00DB74-1523-4F96-9EF9-DF1EA49F204C}"/>
              </a:ext>
            </a:extLst>
          </p:cNvPr>
          <p:cNvSpPr>
            <a:spLocks noGrp="1"/>
          </p:cNvSpPr>
          <p:nvPr>
            <p:ph idx="1"/>
          </p:nvPr>
        </p:nvSpPr>
        <p:spPr>
          <a:xfrm>
            <a:off x="5583401" y="3118518"/>
            <a:ext cx="4956417" cy="3033410"/>
          </a:xfrm>
        </p:spPr>
        <p:txBody>
          <a:bodyPr anchor="t">
            <a:normAutofit/>
          </a:bodyPr>
          <a:lstStyle/>
          <a:p>
            <a:r>
              <a:rPr lang="en-US" sz="2000" dirty="0"/>
              <a:t>In OpenCV, you can use cv2.imread to read in images in BGR format, and cv2.resize to resize them. The images will be similar to a </a:t>
            </a:r>
            <a:r>
              <a:rPr lang="en-US" sz="2000" dirty="0" err="1"/>
              <a:t>numpy</a:t>
            </a:r>
            <a:r>
              <a:rPr lang="en-US" sz="2000" dirty="0"/>
              <a:t> array, so you can also use array functions like .transpose and .reshape on them as well, which are useful for switching the array dimension order.</a:t>
            </a:r>
            <a:endParaRPr lang="ar-LB" sz="2000" dirty="0"/>
          </a:p>
          <a:p>
            <a:endParaRPr lang="ar-LB" sz="2000" dirty="0"/>
          </a:p>
        </p:txBody>
      </p:sp>
      <p:cxnSp>
        <p:nvCxnSpPr>
          <p:cNvPr id="25" name="Straight Connector 24">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63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00908-FDC4-478F-8E85-C8F24F8413DC}"/>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Handling Network Outputs</a:t>
            </a:r>
          </a:p>
        </p:txBody>
      </p:sp>
      <p:pic>
        <p:nvPicPr>
          <p:cNvPr id="5" name="Content Placeholder 4" descr="A screenshot of a cell phone&#10;&#10;Description automatically generated">
            <a:extLst>
              <a:ext uri="{FF2B5EF4-FFF2-40B4-BE49-F238E27FC236}">
                <a16:creationId xmlns:a16="http://schemas.microsoft.com/office/drawing/2014/main" id="{C3804D59-3E21-40B1-A68D-1B7E44F10C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2992" y="311449"/>
            <a:ext cx="4998184" cy="2085675"/>
          </a:xfrm>
        </p:spPr>
      </p:pic>
      <p:pic>
        <p:nvPicPr>
          <p:cNvPr id="7" name="Picture 6" descr="A screenshot of a cell phone&#10;&#10;Description automatically generated">
            <a:extLst>
              <a:ext uri="{FF2B5EF4-FFF2-40B4-BE49-F238E27FC236}">
                <a16:creationId xmlns:a16="http://schemas.microsoft.com/office/drawing/2014/main" id="{DBB3B3EF-39CC-408A-AA03-F1EF978D9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400" y="4615045"/>
            <a:ext cx="4909776" cy="1884363"/>
          </a:xfrm>
          <a:prstGeom prst="rect">
            <a:avLst/>
          </a:prstGeom>
        </p:spPr>
      </p:pic>
      <p:pic>
        <p:nvPicPr>
          <p:cNvPr id="10" name="Picture 9">
            <a:extLst>
              <a:ext uri="{FF2B5EF4-FFF2-40B4-BE49-F238E27FC236}">
                <a16:creationId xmlns:a16="http://schemas.microsoft.com/office/drawing/2014/main" id="{CFD3CF2E-315E-46E7-94E3-76F4FFF4E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948" y="2353831"/>
            <a:ext cx="5253508" cy="2092757"/>
          </a:xfrm>
          <a:prstGeom prst="rect">
            <a:avLst/>
          </a:prstGeom>
        </p:spPr>
      </p:pic>
    </p:spTree>
    <p:extLst>
      <p:ext uri="{BB962C8B-B14F-4D97-AF65-F5344CB8AC3E}">
        <p14:creationId xmlns:p14="http://schemas.microsoft.com/office/powerpoint/2010/main" val="3607658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051A-49D4-4ED5-B6BF-5A28FFBE56F5}"/>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508E1523-9C83-4138-8F09-6D2A9F8CBBF2}"/>
              </a:ext>
            </a:extLst>
          </p:cNvPr>
          <p:cNvSpPr>
            <a:spLocks noGrp="1"/>
          </p:cNvSpPr>
          <p:nvPr>
            <p:ph idx="1"/>
          </p:nvPr>
        </p:nvSpPr>
        <p:spPr/>
        <p:txBody>
          <a:bodyPr/>
          <a:lstStyle/>
          <a:p>
            <a:r>
              <a:rPr lang="en-US" b="1" dirty="0"/>
              <a:t>Edge Application</a:t>
            </a:r>
          </a:p>
          <a:p>
            <a:pPr marL="457200" lvl="1" indent="0">
              <a:buNone/>
            </a:pPr>
            <a:r>
              <a:rPr lang="en-US" dirty="0"/>
              <a:t>Applications with inference run on local hardware, sometimes without network connections, such as Internet of Things (IoT) devices, as opposed to the cloud. Less data needs to be streamed over a network connection, and real-time decisions can be made.</a:t>
            </a:r>
          </a:p>
          <a:p>
            <a:r>
              <a:rPr lang="en-US" b="1" dirty="0" err="1"/>
              <a:t>OpenVINO</a:t>
            </a:r>
            <a:r>
              <a:rPr lang="en-US" b="1" dirty="0"/>
              <a:t>™ Toolkit</a:t>
            </a:r>
          </a:p>
          <a:p>
            <a:pPr marL="457200" lvl="1" indent="0">
              <a:buNone/>
            </a:pPr>
            <a:r>
              <a:rPr lang="en-US" dirty="0"/>
              <a:t>The </a:t>
            </a:r>
            <a:r>
              <a:rPr lang="en-US" dirty="0">
                <a:hlinkClick r:id="rId2"/>
              </a:rPr>
              <a:t>Intel® Distribution of </a:t>
            </a:r>
            <a:r>
              <a:rPr lang="en-US" dirty="0" err="1">
                <a:hlinkClick r:id="rId2"/>
              </a:rPr>
              <a:t>OpenVINO</a:t>
            </a:r>
            <a:r>
              <a:rPr lang="en-US" dirty="0">
                <a:hlinkClick r:id="rId2"/>
              </a:rPr>
              <a:t>™ Toolkit</a:t>
            </a:r>
            <a:r>
              <a:rPr lang="en-US" dirty="0"/>
              <a:t> enables deep learning inference at the edge by including both neural network optimizations for inference as well as hardware-based optimizations for Intel® hardware.</a:t>
            </a:r>
          </a:p>
          <a:p>
            <a:endParaRPr lang="ar-LB" dirty="0"/>
          </a:p>
        </p:txBody>
      </p:sp>
    </p:spTree>
    <p:extLst>
      <p:ext uri="{BB962C8B-B14F-4D97-AF65-F5344CB8AC3E}">
        <p14:creationId xmlns:p14="http://schemas.microsoft.com/office/powerpoint/2010/main" val="2454141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ABE6-3B0F-45A1-82C2-F40E7E417B19}"/>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E62DCA97-AF7C-47E7-A02C-A25B55A9E13A}"/>
              </a:ext>
            </a:extLst>
          </p:cNvPr>
          <p:cNvSpPr>
            <a:spLocks noGrp="1"/>
          </p:cNvSpPr>
          <p:nvPr>
            <p:ph idx="1"/>
          </p:nvPr>
        </p:nvSpPr>
        <p:spPr/>
        <p:txBody>
          <a:bodyPr>
            <a:normAutofit fontScale="85000" lnSpcReduction="10000"/>
          </a:bodyPr>
          <a:lstStyle/>
          <a:p>
            <a:r>
              <a:rPr lang="en-US" b="1" dirty="0"/>
              <a:t>Pre-Trained Model</a:t>
            </a:r>
          </a:p>
          <a:p>
            <a:r>
              <a:rPr lang="en-US" dirty="0"/>
              <a:t>Computer Vision and/or AI models that are already trained on large datasets and available for use in your own applications. These models are often trained on datasets like </a:t>
            </a:r>
            <a:r>
              <a:rPr lang="en-US" dirty="0">
                <a:hlinkClick r:id="rId2">
                  <a:extLst>
                    <a:ext uri="{A12FA001-AC4F-418D-AE19-62706E023703}">
                      <ahyp:hlinkClr xmlns:ahyp="http://schemas.microsoft.com/office/drawing/2018/hyperlinkcolor" val="tx"/>
                    </a:ext>
                  </a:extLst>
                </a:hlinkClick>
              </a:rPr>
              <a:t>ImageNet</a:t>
            </a:r>
            <a:r>
              <a:rPr lang="en-US" dirty="0"/>
              <a:t>. Pre-trained models can either be used as is or used in transfer learning to further fine-tune a model. The </a:t>
            </a:r>
            <a:r>
              <a:rPr lang="en-US" dirty="0" err="1"/>
              <a:t>OpenVINO</a:t>
            </a:r>
            <a:r>
              <a:rPr lang="en-US" dirty="0"/>
              <a:t>™ Toolkit provides a number of </a:t>
            </a:r>
            <a:r>
              <a:rPr lang="en-US" dirty="0">
                <a:hlinkClick r:id="rId3">
                  <a:extLst>
                    <a:ext uri="{A12FA001-AC4F-418D-AE19-62706E023703}">
                      <ahyp:hlinkClr xmlns:ahyp="http://schemas.microsoft.com/office/drawing/2018/hyperlinkcolor" val="tx"/>
                    </a:ext>
                  </a:extLst>
                </a:hlinkClick>
              </a:rPr>
              <a:t>pre-trained models</a:t>
            </a:r>
            <a:r>
              <a:rPr lang="en-US" dirty="0"/>
              <a:t> that are already optimized for inference.</a:t>
            </a:r>
          </a:p>
          <a:p>
            <a:r>
              <a:rPr lang="en-US" b="1" dirty="0"/>
              <a:t>Transfer Learning</a:t>
            </a:r>
          </a:p>
          <a:p>
            <a:r>
              <a:rPr lang="en-US" dirty="0"/>
              <a:t>The use of a pre-trained model as a basis for further training of a neural network. Using a pre-trained model can help speed up training as the early layers of the network have feature extractors that work in a wide variety of applications, and often only late layers will need further fine-tuning for your own dataset. </a:t>
            </a:r>
            <a:r>
              <a:rPr lang="en-US" dirty="0" err="1"/>
              <a:t>OpenVINO</a:t>
            </a:r>
            <a:r>
              <a:rPr lang="en-US" dirty="0"/>
              <a:t>™ does not deal with transfer learning, as all training should occur prior to using the Model Optimizer.</a:t>
            </a:r>
          </a:p>
          <a:p>
            <a:endParaRPr lang="ar-LB" dirty="0"/>
          </a:p>
        </p:txBody>
      </p:sp>
    </p:spTree>
    <p:extLst>
      <p:ext uri="{BB962C8B-B14F-4D97-AF65-F5344CB8AC3E}">
        <p14:creationId xmlns:p14="http://schemas.microsoft.com/office/powerpoint/2010/main" val="1039824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D244-D8E0-4C6D-B268-BBF096DB5C06}"/>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6B377811-F474-45E7-A89F-968CF5B51257}"/>
              </a:ext>
            </a:extLst>
          </p:cNvPr>
          <p:cNvSpPr>
            <a:spLocks noGrp="1"/>
          </p:cNvSpPr>
          <p:nvPr>
            <p:ph idx="1"/>
          </p:nvPr>
        </p:nvSpPr>
        <p:spPr/>
        <p:txBody>
          <a:bodyPr>
            <a:normAutofit fontScale="92500" lnSpcReduction="20000"/>
          </a:bodyPr>
          <a:lstStyle/>
          <a:p>
            <a:r>
              <a:rPr lang="en-US" b="1" dirty="0"/>
              <a:t>Image Classification</a:t>
            </a:r>
          </a:p>
          <a:p>
            <a:pPr marL="457200" lvl="1" indent="0">
              <a:buNone/>
            </a:pPr>
            <a:r>
              <a:rPr lang="en-US" dirty="0"/>
              <a:t>A form of inference in which an object in an image is determined to be of a particular class, such as a cat vs. a dog.</a:t>
            </a:r>
          </a:p>
          <a:p>
            <a:r>
              <a:rPr lang="en-US" b="1" dirty="0"/>
              <a:t>Object Detection</a:t>
            </a:r>
          </a:p>
          <a:p>
            <a:pPr marL="457200" lvl="1" indent="0">
              <a:buNone/>
            </a:pPr>
            <a:r>
              <a:rPr lang="en-US" dirty="0"/>
              <a:t>A form of inference in which objects within an image are detected, and a bounding box is output based on where in the image the object was detected. Usually, this is combined with some form of classification to also output which class the detected object belongs to.</a:t>
            </a:r>
          </a:p>
          <a:p>
            <a:r>
              <a:rPr lang="en-US" b="1" dirty="0"/>
              <a:t>Semantic Segmentation</a:t>
            </a:r>
          </a:p>
          <a:p>
            <a:pPr marL="457200" lvl="1" indent="0">
              <a:buNone/>
            </a:pPr>
            <a:r>
              <a:rPr lang="en-US" dirty="0"/>
              <a:t>A form of inference in which objects within an image are detected and classified on a pixel-by-pixel basis, with all objects of a given class given the same label.</a:t>
            </a:r>
          </a:p>
          <a:p>
            <a:r>
              <a:rPr lang="en-US" b="1" dirty="0"/>
              <a:t>Instance Segmentation</a:t>
            </a:r>
          </a:p>
          <a:p>
            <a:pPr marL="457200" lvl="1" indent="0">
              <a:buNone/>
            </a:pPr>
            <a:r>
              <a:rPr lang="en-US" dirty="0"/>
              <a:t>Similar to semantic segmentation, this form of inference is done on a pixel-by-pixel basis, but different objects of the same class are separately identified.</a:t>
            </a:r>
          </a:p>
          <a:p>
            <a:endParaRPr lang="ar-LB" dirty="0"/>
          </a:p>
        </p:txBody>
      </p:sp>
    </p:spTree>
    <p:extLst>
      <p:ext uri="{BB962C8B-B14F-4D97-AF65-F5344CB8AC3E}">
        <p14:creationId xmlns:p14="http://schemas.microsoft.com/office/powerpoint/2010/main" val="1212779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130B-7785-4340-B654-6A4874C8BE90}"/>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8E548865-6619-4C64-A7C8-F472C88421E4}"/>
              </a:ext>
            </a:extLst>
          </p:cNvPr>
          <p:cNvSpPr>
            <a:spLocks noGrp="1"/>
          </p:cNvSpPr>
          <p:nvPr>
            <p:ph idx="1"/>
          </p:nvPr>
        </p:nvSpPr>
        <p:spPr/>
        <p:txBody>
          <a:bodyPr>
            <a:normAutofit fontScale="85000" lnSpcReduction="20000"/>
          </a:bodyPr>
          <a:lstStyle/>
          <a:p>
            <a:r>
              <a:rPr lang="en-US" b="1" dirty="0">
                <a:hlinkClick r:id="rId2">
                  <a:extLst>
                    <a:ext uri="{A12FA001-AC4F-418D-AE19-62706E023703}">
                      <ahyp:hlinkClr xmlns:ahyp="http://schemas.microsoft.com/office/drawing/2018/hyperlinkcolor" val="tx"/>
                    </a:ext>
                  </a:extLst>
                </a:hlinkClick>
              </a:rPr>
              <a:t>SSD</a:t>
            </a:r>
            <a:endParaRPr lang="en-US" b="1" dirty="0"/>
          </a:p>
          <a:p>
            <a:pPr marL="457200" lvl="1" indent="0">
              <a:buNone/>
            </a:pPr>
            <a:r>
              <a:rPr lang="en-US" dirty="0"/>
              <a:t>A neural network combining object detection and classification, with different feature extraction layers directly feeding to the detection layer, using default bounding box sizes and shapes.</a:t>
            </a:r>
          </a:p>
          <a:p>
            <a:r>
              <a:rPr lang="en-US" b="1" dirty="0">
                <a:hlinkClick r:id="rId3">
                  <a:extLst>
                    <a:ext uri="{A12FA001-AC4F-418D-AE19-62706E023703}">
                      <ahyp:hlinkClr xmlns:ahyp="http://schemas.microsoft.com/office/drawing/2018/hyperlinkcolor" val="tx"/>
                    </a:ext>
                  </a:extLst>
                </a:hlinkClick>
              </a:rPr>
              <a:t>YOLO</a:t>
            </a:r>
            <a:endParaRPr lang="en-US" b="1" dirty="0"/>
          </a:p>
          <a:p>
            <a:pPr marL="457200" lvl="1" indent="0">
              <a:buNone/>
            </a:pPr>
            <a:r>
              <a:rPr lang="en-US" dirty="0"/>
              <a:t>One of the original neural networks to only take a single look at an input image, whereas earlier networks ran a classifier multiple times across a single image at different locations and scales.</a:t>
            </a:r>
          </a:p>
          <a:p>
            <a:r>
              <a:rPr lang="en-US" b="1" dirty="0">
                <a:hlinkClick r:id="rId4">
                  <a:extLst>
                    <a:ext uri="{A12FA001-AC4F-418D-AE19-62706E023703}">
                      <ahyp:hlinkClr xmlns:ahyp="http://schemas.microsoft.com/office/drawing/2018/hyperlinkcolor" val="tx"/>
                    </a:ext>
                  </a:extLst>
                </a:hlinkClick>
              </a:rPr>
              <a:t>Faster R-CNN</a:t>
            </a:r>
            <a:endParaRPr lang="en-US" b="1" dirty="0"/>
          </a:p>
          <a:p>
            <a:pPr marL="457200" lvl="1" indent="0">
              <a:buNone/>
            </a:pPr>
            <a:r>
              <a:rPr lang="en-US" dirty="0"/>
              <a:t>A network, expanding on </a:t>
            </a:r>
            <a:r>
              <a:rPr lang="en-US" dirty="0">
                <a:hlinkClick r:id="rId5">
                  <a:extLst>
                    <a:ext uri="{A12FA001-AC4F-418D-AE19-62706E023703}">
                      <ahyp:hlinkClr xmlns:ahyp="http://schemas.microsoft.com/office/drawing/2018/hyperlinkcolor" val="tx"/>
                    </a:ext>
                  </a:extLst>
                </a:hlinkClick>
              </a:rPr>
              <a:t>R-CNN</a:t>
            </a:r>
            <a:r>
              <a:rPr lang="en-US" dirty="0"/>
              <a:t> and </a:t>
            </a:r>
            <a:r>
              <a:rPr lang="en-US" dirty="0">
                <a:hlinkClick r:id="rId6">
                  <a:extLst>
                    <a:ext uri="{A12FA001-AC4F-418D-AE19-62706E023703}">
                      <ahyp:hlinkClr xmlns:ahyp="http://schemas.microsoft.com/office/drawing/2018/hyperlinkcolor" val="tx"/>
                    </a:ext>
                  </a:extLst>
                </a:hlinkClick>
              </a:rPr>
              <a:t>Fast R-CNN</a:t>
            </a:r>
            <a:r>
              <a:rPr lang="en-US" dirty="0"/>
              <a:t>, that integrates advances made in the earlier models by adding a Region Proposal Network on top of the Fast R-CNN model for an integrated object detection model.</a:t>
            </a:r>
          </a:p>
          <a:p>
            <a:r>
              <a:rPr lang="en-US" b="1" dirty="0" err="1">
                <a:hlinkClick r:id="rId7">
                  <a:extLst>
                    <a:ext uri="{A12FA001-AC4F-418D-AE19-62706E023703}">
                      <ahyp:hlinkClr xmlns:ahyp="http://schemas.microsoft.com/office/drawing/2018/hyperlinkcolor" val="tx"/>
                    </a:ext>
                  </a:extLst>
                </a:hlinkClick>
              </a:rPr>
              <a:t>MobileNet</a:t>
            </a:r>
            <a:endParaRPr lang="en-US" b="1" dirty="0"/>
          </a:p>
          <a:p>
            <a:pPr marL="457200" lvl="1" indent="0">
              <a:buNone/>
            </a:pPr>
            <a:r>
              <a:rPr lang="en-US" dirty="0"/>
              <a:t>A neural network architecture optimized for speed and size with minimal loss of inference accuracy through the use of techniques like </a:t>
            </a:r>
            <a:r>
              <a:rPr lang="en-US" dirty="0">
                <a:hlinkClick r:id="rId8">
                  <a:extLst>
                    <a:ext uri="{A12FA001-AC4F-418D-AE19-62706E023703}">
                      <ahyp:hlinkClr xmlns:ahyp="http://schemas.microsoft.com/office/drawing/2018/hyperlinkcolor" val="tx"/>
                    </a:ext>
                  </a:extLst>
                </a:hlinkClick>
              </a:rPr>
              <a:t>1x1 convolutions</a:t>
            </a:r>
            <a:r>
              <a:rPr lang="en-US" dirty="0"/>
              <a:t>. As such, </a:t>
            </a:r>
            <a:r>
              <a:rPr lang="en-US" dirty="0" err="1"/>
              <a:t>MobileNet</a:t>
            </a:r>
            <a:r>
              <a:rPr lang="en-US" dirty="0"/>
              <a:t> is more useful in mobile applications that substantially larger and slower networks.</a:t>
            </a:r>
          </a:p>
          <a:p>
            <a:endParaRPr lang="ar-LB" dirty="0"/>
          </a:p>
        </p:txBody>
      </p:sp>
    </p:spTree>
    <p:extLst>
      <p:ext uri="{BB962C8B-B14F-4D97-AF65-F5344CB8AC3E}">
        <p14:creationId xmlns:p14="http://schemas.microsoft.com/office/powerpoint/2010/main" val="3594934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13F5-DA52-4003-A56A-F5753D5F8D0D}"/>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B6A4D1F4-9DE2-4E94-8A75-4FBC59285657}"/>
              </a:ext>
            </a:extLst>
          </p:cNvPr>
          <p:cNvSpPr>
            <a:spLocks noGrp="1"/>
          </p:cNvSpPr>
          <p:nvPr>
            <p:ph idx="1"/>
          </p:nvPr>
        </p:nvSpPr>
        <p:spPr/>
        <p:txBody>
          <a:bodyPr>
            <a:normAutofit fontScale="92500" lnSpcReduction="10000"/>
          </a:bodyPr>
          <a:lstStyle/>
          <a:p>
            <a:r>
              <a:rPr lang="en-US" b="1" dirty="0" err="1">
                <a:hlinkClick r:id="rId2">
                  <a:extLst>
                    <a:ext uri="{A12FA001-AC4F-418D-AE19-62706E023703}">
                      <ahyp:hlinkClr xmlns:ahyp="http://schemas.microsoft.com/office/drawing/2018/hyperlinkcolor" val="tx"/>
                    </a:ext>
                  </a:extLst>
                </a:hlinkClick>
              </a:rPr>
              <a:t>ResNet</a:t>
            </a:r>
            <a:endParaRPr lang="en-US" b="1" dirty="0"/>
          </a:p>
          <a:p>
            <a:pPr marL="457200" lvl="1" indent="0">
              <a:buNone/>
            </a:pPr>
            <a:r>
              <a:rPr lang="en-US" dirty="0"/>
              <a:t>A very deep neural network that made use of residual, or “skip” layers that pass information forward by a couple of layers. This helped deal with the </a:t>
            </a:r>
            <a:r>
              <a:rPr lang="en-US" dirty="0">
                <a:hlinkClick r:id="rId3">
                  <a:extLst>
                    <a:ext uri="{A12FA001-AC4F-418D-AE19-62706E023703}">
                      <ahyp:hlinkClr xmlns:ahyp="http://schemas.microsoft.com/office/drawing/2018/hyperlinkcolor" val="tx"/>
                    </a:ext>
                  </a:extLst>
                </a:hlinkClick>
              </a:rPr>
              <a:t>vanishing gradient problem</a:t>
            </a:r>
            <a:r>
              <a:rPr lang="en-US" dirty="0"/>
              <a:t> experienced by deeper neural networks.</a:t>
            </a:r>
          </a:p>
          <a:p>
            <a:r>
              <a:rPr lang="en-US" b="1" dirty="0">
                <a:hlinkClick r:id="rId4">
                  <a:extLst>
                    <a:ext uri="{A12FA001-AC4F-418D-AE19-62706E023703}">
                      <ahyp:hlinkClr xmlns:ahyp="http://schemas.microsoft.com/office/drawing/2018/hyperlinkcolor" val="tx"/>
                    </a:ext>
                  </a:extLst>
                </a:hlinkClick>
              </a:rPr>
              <a:t>Inception</a:t>
            </a:r>
            <a:endParaRPr lang="en-US" b="1" dirty="0"/>
          </a:p>
          <a:p>
            <a:pPr marL="457200" lvl="1" indent="0">
              <a:buNone/>
            </a:pPr>
            <a:r>
              <a:rPr lang="en-US" dirty="0"/>
              <a:t>A neural network making use of multiple different convolutions at each “layer” of the network, such as 1x1, 3x3 and 5x5 convolutions. The top architecture from the original paper is also known as </a:t>
            </a:r>
            <a:r>
              <a:rPr lang="en-US" dirty="0" err="1"/>
              <a:t>GoogLeNet</a:t>
            </a:r>
            <a:r>
              <a:rPr lang="en-US" dirty="0"/>
              <a:t>, an homage to </a:t>
            </a:r>
            <a:r>
              <a:rPr lang="en-US" dirty="0" err="1">
                <a:hlinkClick r:id="rId5">
                  <a:extLst>
                    <a:ext uri="{A12FA001-AC4F-418D-AE19-62706E023703}">
                      <ahyp:hlinkClr xmlns:ahyp="http://schemas.microsoft.com/office/drawing/2018/hyperlinkcolor" val="tx"/>
                    </a:ext>
                  </a:extLst>
                </a:hlinkClick>
              </a:rPr>
              <a:t>LeNet</a:t>
            </a:r>
            <a:r>
              <a:rPr lang="en-US" dirty="0"/>
              <a:t>, an early neural network used for character recognition.</a:t>
            </a:r>
          </a:p>
          <a:p>
            <a:r>
              <a:rPr lang="en-US" b="1" dirty="0"/>
              <a:t>Inference Precision</a:t>
            </a:r>
          </a:p>
          <a:p>
            <a:pPr marL="457200" lvl="1" indent="0">
              <a:buNone/>
            </a:pPr>
            <a:r>
              <a:rPr lang="en-US" dirty="0"/>
              <a:t>Precision refers to the level of detail to weights and biases in a neural network, whether in floating point precision or integer precision. Lower precision leads to lower accuracy, but with a positive trade-off for network speed and size.</a:t>
            </a:r>
          </a:p>
          <a:p>
            <a:endParaRPr lang="ar-LB" dirty="0"/>
          </a:p>
        </p:txBody>
      </p:sp>
    </p:spTree>
    <p:extLst>
      <p:ext uri="{BB962C8B-B14F-4D97-AF65-F5344CB8AC3E}">
        <p14:creationId xmlns:p14="http://schemas.microsoft.com/office/powerpoint/2010/main" val="1633597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ABD6-AA94-41FF-8516-FA4DEB7E44FA}"/>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Lesson 3 – The Model Optimizer</a:t>
            </a:r>
          </a:p>
        </p:txBody>
      </p:sp>
      <p:pic>
        <p:nvPicPr>
          <p:cNvPr id="5" name="Content Placeholder 4" descr="A screenshot of a cell phone&#10;&#10;Description automatically generated">
            <a:extLst>
              <a:ext uri="{FF2B5EF4-FFF2-40B4-BE49-F238E27FC236}">
                <a16:creationId xmlns:a16="http://schemas.microsoft.com/office/drawing/2014/main" id="{9B8C714A-A42C-4939-A6F7-C584B2B09D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52" r="1" b="5419"/>
          <a:stretch/>
        </p:blipFill>
        <p:spPr>
          <a:xfrm>
            <a:off x="828675" y="1825626"/>
            <a:ext cx="10525125" cy="4351338"/>
          </a:xfrm>
          <a:prstGeom prst="rect">
            <a:avLst/>
          </a:prstGeom>
        </p:spPr>
      </p:pic>
    </p:spTree>
    <p:extLst>
      <p:ext uri="{BB962C8B-B14F-4D97-AF65-F5344CB8AC3E}">
        <p14:creationId xmlns:p14="http://schemas.microsoft.com/office/powerpoint/2010/main" val="3686347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E93E47-03C4-457A-8DC1-8B7F4056214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The Model Optimizer</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97266811-C4E8-4C49-8A24-B7EFFCA11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3252614"/>
            <a:ext cx="5455917" cy="234604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BB54588A-BB53-41DB-B4B8-1A8E97C86C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273074"/>
            <a:ext cx="5455917" cy="2305125"/>
          </a:xfrm>
          <a:prstGeom prst="rect">
            <a:avLst/>
          </a:prstGeom>
        </p:spPr>
      </p:pic>
    </p:spTree>
    <p:extLst>
      <p:ext uri="{BB962C8B-B14F-4D97-AF65-F5344CB8AC3E}">
        <p14:creationId xmlns:p14="http://schemas.microsoft.com/office/powerpoint/2010/main" val="1586345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3C6D51-CF04-4D22-AA2C-A892ADF93C5D}"/>
              </a:ext>
            </a:extLst>
          </p:cNvPr>
          <p:cNvSpPr>
            <a:spLocks noGrp="1"/>
          </p:cNvSpPr>
          <p:nvPr>
            <p:ph type="title"/>
          </p:nvPr>
        </p:nvSpPr>
        <p:spPr>
          <a:xfrm>
            <a:off x="833002" y="448253"/>
            <a:ext cx="10520702" cy="1325563"/>
          </a:xfrm>
        </p:spPr>
        <p:txBody>
          <a:bodyPr>
            <a:normAutofit/>
          </a:bodyPr>
          <a:lstStyle/>
          <a:p>
            <a:r>
              <a:rPr lang="en-US" dirty="0"/>
              <a:t>Optimization Techniques - Quantization</a:t>
            </a:r>
            <a:endParaRPr lang="ar-LB" dirty="0"/>
          </a:p>
        </p:txBody>
      </p:sp>
      <p:sp>
        <p:nvSpPr>
          <p:cNvPr id="3" name="Content Placeholder 2">
            <a:extLst>
              <a:ext uri="{FF2B5EF4-FFF2-40B4-BE49-F238E27FC236}">
                <a16:creationId xmlns:a16="http://schemas.microsoft.com/office/drawing/2014/main" id="{457E8480-7097-4F98-B77C-B5614061A2AE}"/>
              </a:ext>
            </a:extLst>
          </p:cNvPr>
          <p:cNvSpPr>
            <a:spLocks noGrp="1"/>
          </p:cNvSpPr>
          <p:nvPr>
            <p:ph idx="1"/>
          </p:nvPr>
        </p:nvSpPr>
        <p:spPr>
          <a:xfrm>
            <a:off x="838200" y="1681019"/>
            <a:ext cx="6116782" cy="4495944"/>
          </a:xfrm>
        </p:spPr>
        <p:txBody>
          <a:bodyPr>
            <a:normAutofit/>
          </a:bodyPr>
          <a:lstStyle/>
          <a:p>
            <a:r>
              <a:rPr lang="en-US" sz="1600" dirty="0"/>
              <a:t>How many bits are used to represent the weights and biases of the model.</a:t>
            </a:r>
          </a:p>
          <a:p>
            <a:r>
              <a:rPr lang="en-US" sz="1600" dirty="0"/>
              <a:t>During training, having these very accurate numbers can be helpful, but it’s often the case in inference that the precision can be reduced without substantial loss of accuracy. </a:t>
            </a:r>
          </a:p>
          <a:p>
            <a:r>
              <a:rPr lang="en-US" sz="1600" dirty="0"/>
              <a:t>Quantization is the process of reducing the precision of a model.</a:t>
            </a:r>
          </a:p>
          <a:p>
            <a:r>
              <a:rPr lang="en-US" sz="1600" dirty="0"/>
              <a:t>With the </a:t>
            </a:r>
            <a:r>
              <a:rPr lang="en-US" sz="1600" dirty="0" err="1"/>
              <a:t>OpenVINO</a:t>
            </a:r>
            <a:r>
              <a:rPr lang="en-US" sz="1600" dirty="0"/>
              <a:t>™ Toolkit, models usually default to FP32, or 32-bit floating point values, while FP16 and INT8, for 16-bit floating point and 8-bit integer values, are also available (INT8 is only currently available in the Pre-Trained Models; the Model Optimizer does not currently support that level of precision). </a:t>
            </a:r>
          </a:p>
          <a:p>
            <a:r>
              <a:rPr lang="en-US" sz="1600" dirty="0"/>
              <a:t>FP16 and INT8 will lose some accuracy, but the model will be smaller in memory and compute times faster.</a:t>
            </a:r>
          </a:p>
          <a:p>
            <a:r>
              <a:rPr lang="en-US" sz="1600" dirty="0"/>
              <a:t> Therefore, quantization is a common method used for running models at the edge.</a:t>
            </a:r>
            <a:endParaRPr lang="ar-LB" sz="1600" dirty="0"/>
          </a:p>
        </p:txBody>
      </p:sp>
      <p:pic>
        <p:nvPicPr>
          <p:cNvPr id="5" name="Picture 4">
            <a:extLst>
              <a:ext uri="{FF2B5EF4-FFF2-40B4-BE49-F238E27FC236}">
                <a16:creationId xmlns:a16="http://schemas.microsoft.com/office/drawing/2014/main" id="{A320A7EB-F792-4639-9D32-6EF84F8A7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407" y="2725892"/>
            <a:ext cx="4935970" cy="2245866"/>
          </a:xfrm>
          <a:prstGeom prst="rect">
            <a:avLst/>
          </a:prstGeom>
        </p:spPr>
      </p:pic>
    </p:spTree>
    <p:extLst>
      <p:ext uri="{BB962C8B-B14F-4D97-AF65-F5344CB8AC3E}">
        <p14:creationId xmlns:p14="http://schemas.microsoft.com/office/powerpoint/2010/main" val="4164939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A1DB0B6B-FC3A-4EA5-B91A-796DDEAB08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9954" y="2091095"/>
            <a:ext cx="9295556" cy="4206240"/>
          </a:xfrm>
          <a:prstGeom prst="rect">
            <a:avLst/>
          </a:prstGeom>
        </p:spPr>
      </p:pic>
    </p:spTree>
    <p:extLst>
      <p:ext uri="{BB962C8B-B14F-4D97-AF65-F5344CB8AC3E}">
        <p14:creationId xmlns:p14="http://schemas.microsoft.com/office/powerpoint/2010/main" val="3805963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A826B85-D58A-48FB-ABB8-881A5F8CC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7EF95-14B4-4815-898A-9597F2B8F629}"/>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a:solidFill>
                  <a:schemeClr val="tx1">
                    <a:lumMod val="75000"/>
                    <a:lumOff val="25000"/>
                  </a:schemeClr>
                </a:solidFill>
              </a:rPr>
              <a:t>Optimization Techniques - Freezing</a:t>
            </a:r>
          </a:p>
        </p:txBody>
      </p:sp>
      <p:sp>
        <p:nvSpPr>
          <p:cNvPr id="23" name="Rounded Rectangle 5">
            <a:extLst>
              <a:ext uri="{FF2B5EF4-FFF2-40B4-BE49-F238E27FC236}">
                <a16:creationId xmlns:a16="http://schemas.microsoft.com/office/drawing/2014/main" id="{20B579A7-44A3-4863-B4F6-E1E3D667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1123430F-07E6-4AD7-88BE-C116368F7B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 b="5389"/>
          <a:stretch/>
        </p:blipFill>
        <p:spPr>
          <a:xfrm>
            <a:off x="1281684" y="1309878"/>
            <a:ext cx="9628632" cy="3666744"/>
          </a:xfrm>
          <a:prstGeom prst="rect">
            <a:avLst/>
          </a:prstGeom>
          <a:effectLst/>
        </p:spPr>
      </p:pic>
    </p:spTree>
    <p:extLst>
      <p:ext uri="{BB962C8B-B14F-4D97-AF65-F5344CB8AC3E}">
        <p14:creationId xmlns:p14="http://schemas.microsoft.com/office/powerpoint/2010/main" val="2540271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5F6116-BC72-4E7D-8C8A-2847EBE1D139}"/>
              </a:ext>
            </a:extLst>
          </p:cNvPr>
          <p:cNvSpPr>
            <a:spLocks noGrp="1"/>
          </p:cNvSpPr>
          <p:nvPr>
            <p:ph type="title"/>
          </p:nvPr>
        </p:nvSpPr>
        <p:spPr>
          <a:xfrm>
            <a:off x="833002" y="448253"/>
            <a:ext cx="10520702" cy="1325563"/>
          </a:xfrm>
        </p:spPr>
        <p:txBody>
          <a:bodyPr>
            <a:normAutofit/>
          </a:bodyPr>
          <a:lstStyle/>
          <a:p>
            <a:r>
              <a:rPr lang="en-US" dirty="0"/>
              <a:t>Optimization Techniques - Fusion</a:t>
            </a:r>
            <a:endParaRPr lang="ar-LB" dirty="0"/>
          </a:p>
        </p:txBody>
      </p:sp>
      <p:sp>
        <p:nvSpPr>
          <p:cNvPr id="3" name="Content Placeholder 2">
            <a:extLst>
              <a:ext uri="{FF2B5EF4-FFF2-40B4-BE49-F238E27FC236}">
                <a16:creationId xmlns:a16="http://schemas.microsoft.com/office/drawing/2014/main" id="{6EB48EAB-3CFB-4908-828F-99E40A00A0B7}"/>
              </a:ext>
            </a:extLst>
          </p:cNvPr>
          <p:cNvSpPr>
            <a:spLocks noGrp="1"/>
          </p:cNvSpPr>
          <p:nvPr>
            <p:ph idx="1"/>
          </p:nvPr>
        </p:nvSpPr>
        <p:spPr>
          <a:xfrm>
            <a:off x="838200" y="2191807"/>
            <a:ext cx="4936067" cy="3985155"/>
          </a:xfrm>
        </p:spPr>
        <p:txBody>
          <a:bodyPr>
            <a:normAutofit/>
          </a:bodyPr>
          <a:lstStyle/>
          <a:p>
            <a:r>
              <a:rPr lang="en-US" sz="2000"/>
              <a:t>Fusion relates to combining multiple layer operations into a single operation.</a:t>
            </a:r>
          </a:p>
          <a:p>
            <a:r>
              <a:rPr lang="en-US" sz="2000"/>
              <a:t> For example, a batch normalization layer, activation layer, and convolutional layer could be combined into a single operation. </a:t>
            </a:r>
          </a:p>
          <a:p>
            <a:r>
              <a:rPr lang="en-US" sz="2000"/>
              <a:t>This can be particularly useful for GPU inference, where the separate operations may occur on separate GPU kernels, while a fused operation occurs on one kernel, thereby incurring less overhead in switching from one kernel to the next.</a:t>
            </a:r>
            <a:endParaRPr lang="ar-LB" sz="2000"/>
          </a:p>
        </p:txBody>
      </p:sp>
      <p:pic>
        <p:nvPicPr>
          <p:cNvPr id="5" name="Picture 4" descr="A close up of a sign&#10;&#10;Description automatically generated">
            <a:extLst>
              <a:ext uri="{FF2B5EF4-FFF2-40B4-BE49-F238E27FC236}">
                <a16:creationId xmlns:a16="http://schemas.microsoft.com/office/drawing/2014/main" id="{BABBBBED-F9E7-4B91-BC8B-40BE837AA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734" y="2431011"/>
            <a:ext cx="4935970" cy="3506748"/>
          </a:xfrm>
          <a:prstGeom prst="rect">
            <a:avLst/>
          </a:prstGeom>
        </p:spPr>
      </p:pic>
    </p:spTree>
    <p:extLst>
      <p:ext uri="{BB962C8B-B14F-4D97-AF65-F5344CB8AC3E}">
        <p14:creationId xmlns:p14="http://schemas.microsoft.com/office/powerpoint/2010/main" val="305440880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EF87-7561-4771-8548-349E965715DD}"/>
              </a:ext>
            </a:extLst>
          </p:cNvPr>
          <p:cNvSpPr>
            <a:spLocks noGrp="1"/>
          </p:cNvSpPr>
          <p:nvPr>
            <p:ph type="title"/>
          </p:nvPr>
        </p:nvSpPr>
        <p:spPr>
          <a:xfrm>
            <a:off x="391378" y="320675"/>
            <a:ext cx="11407487" cy="1325563"/>
          </a:xfrm>
        </p:spPr>
        <p:txBody>
          <a:bodyPr>
            <a:normAutofit/>
          </a:bodyPr>
          <a:lstStyle/>
          <a:p>
            <a:r>
              <a:rPr lang="en-US" sz="5400"/>
              <a:t>Supported Frameworks</a:t>
            </a:r>
            <a:endParaRPr lang="ar-LB" sz="5400"/>
          </a:p>
        </p:txBody>
      </p:sp>
      <p:graphicFrame>
        <p:nvGraphicFramePr>
          <p:cNvPr id="5" name="Content Placeholder 2">
            <a:extLst>
              <a:ext uri="{FF2B5EF4-FFF2-40B4-BE49-F238E27FC236}">
                <a16:creationId xmlns:a16="http://schemas.microsoft.com/office/drawing/2014/main" id="{E40D210E-B1DF-40AC-9F12-F581ADD4F58A}"/>
              </a:ext>
            </a:extLst>
          </p:cNvPr>
          <p:cNvGraphicFramePr>
            <a:graphicFrameLocks noGrp="1"/>
          </p:cNvGraphicFramePr>
          <p:nvPr>
            <p:ph idx="1"/>
            <p:extLst>
              <p:ext uri="{D42A27DB-BD31-4B8C-83A1-F6EECF244321}">
                <p14:modId xmlns:p14="http://schemas.microsoft.com/office/powerpoint/2010/main" val="1122419108"/>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7858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35" name="Rectangle 9">
            <a:extLst>
              <a:ext uri="{FF2B5EF4-FFF2-40B4-BE49-F238E27FC236}">
                <a16:creationId xmlns:a16="http://schemas.microsoft.com/office/drawing/2014/main" id="{05AD3998-CF72-48F6-90B8-F03F9C98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CDA00-093B-41BE-A0C5-EBFCBE0BED01}"/>
              </a:ext>
            </a:extLst>
          </p:cNvPr>
          <p:cNvSpPr>
            <a:spLocks noGrp="1"/>
          </p:cNvSpPr>
          <p:nvPr>
            <p:ph type="title"/>
          </p:nvPr>
        </p:nvSpPr>
        <p:spPr>
          <a:xfrm>
            <a:off x="422144" y="301420"/>
            <a:ext cx="5294293" cy="2956085"/>
          </a:xfrm>
        </p:spPr>
        <p:txBody>
          <a:bodyPr anchor="ctr">
            <a:normAutofit/>
          </a:bodyPr>
          <a:lstStyle/>
          <a:p>
            <a:r>
              <a:rPr lang="en-US" sz="4800"/>
              <a:t>What are Intermediate Representations (IR)</a:t>
            </a:r>
            <a:endParaRPr lang="ar-LB" sz="4800"/>
          </a:p>
        </p:txBody>
      </p:sp>
      <p:sp>
        <p:nvSpPr>
          <p:cNvPr id="3" name="Content Placeholder 2">
            <a:extLst>
              <a:ext uri="{FF2B5EF4-FFF2-40B4-BE49-F238E27FC236}">
                <a16:creationId xmlns:a16="http://schemas.microsoft.com/office/drawing/2014/main" id="{A28A4AC8-984D-4CC8-B40C-44C977FA065A}"/>
              </a:ext>
            </a:extLst>
          </p:cNvPr>
          <p:cNvSpPr>
            <a:spLocks noGrp="1"/>
          </p:cNvSpPr>
          <p:nvPr>
            <p:ph idx="1"/>
          </p:nvPr>
        </p:nvSpPr>
        <p:spPr>
          <a:xfrm>
            <a:off x="6003984" y="281395"/>
            <a:ext cx="4956417" cy="2984320"/>
          </a:xfrm>
        </p:spPr>
        <p:txBody>
          <a:bodyPr anchor="ctr">
            <a:normAutofit/>
          </a:bodyPr>
          <a:lstStyle/>
          <a:p>
            <a:r>
              <a:rPr lang="en-US" sz="1800"/>
              <a:t>IRs are like a shared dialect of neural network layers</a:t>
            </a:r>
            <a:endParaRPr lang="ar-LB" sz="1800"/>
          </a:p>
        </p:txBody>
      </p:sp>
      <p:cxnSp>
        <p:nvCxnSpPr>
          <p:cNvPr id="36" name="Straight Connector 11">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2B7D5BF-766A-4865-A35F-7AF824483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70161"/>
            <a:ext cx="475488" cy="2790226"/>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423717C3-D730-4038-80A3-27EE48A3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685" y="3208294"/>
            <a:ext cx="7059010" cy="2943636"/>
          </a:xfrm>
          <a:prstGeom prst="rect">
            <a:avLst/>
          </a:prstGeom>
        </p:spPr>
      </p:pic>
    </p:spTree>
    <p:extLst>
      <p:ext uri="{BB962C8B-B14F-4D97-AF65-F5344CB8AC3E}">
        <p14:creationId xmlns:p14="http://schemas.microsoft.com/office/powerpoint/2010/main" val="2463075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4E5C7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6A069150-2A9B-499E-8055-5DD5C4CFD975}"/>
              </a:ext>
            </a:extLst>
          </p:cNvPr>
          <p:cNvPicPr>
            <a:picLocks noChangeAspect="1"/>
          </p:cNvPicPr>
          <p:nvPr/>
        </p:nvPicPr>
        <p:blipFill rotWithShape="1">
          <a:blip r:embed="rId2">
            <a:extLst>
              <a:ext uri="{28A0092B-C50C-407E-A947-70E740481C1C}">
                <a14:useLocalDpi xmlns:a14="http://schemas.microsoft.com/office/drawing/2010/main" val="0"/>
              </a:ext>
            </a:extLst>
          </a:blip>
          <a:srcRect t="2913" r="-1" b="-1"/>
          <a:stretch/>
        </p:blipFill>
        <p:spPr>
          <a:xfrm>
            <a:off x="4044603" y="448056"/>
            <a:ext cx="7680450" cy="3802932"/>
          </a:xfrm>
          <a:prstGeom prst="rect">
            <a:avLst/>
          </a:prstGeom>
        </p:spPr>
      </p:pic>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FD91E9A-4F39-4EED-97CC-F2CB8C121675}"/>
              </a:ext>
            </a:extLst>
          </p:cNvPr>
          <p:cNvSpPr>
            <a:spLocks noGrp="1"/>
          </p:cNvSpPr>
          <p:nvPr>
            <p:ph idx="1"/>
          </p:nvPr>
        </p:nvSpPr>
        <p:spPr>
          <a:xfrm>
            <a:off x="4379709" y="4642338"/>
            <a:ext cx="7037591" cy="1564310"/>
          </a:xfrm>
        </p:spPr>
        <p:txBody>
          <a:bodyPr anchor="ctr">
            <a:normAutofit/>
          </a:bodyPr>
          <a:lstStyle/>
          <a:p>
            <a:r>
              <a:rPr lang="en-US" sz="1800" dirty="0"/>
              <a:t>The Intermediate Representation Is a model where specific layers of supported deep learning frameworks are replaced with layers in the “dialect” of the Inference Engine.</a:t>
            </a:r>
          </a:p>
        </p:txBody>
      </p:sp>
    </p:spTree>
    <p:extLst>
      <p:ext uri="{BB962C8B-B14F-4D97-AF65-F5344CB8AC3E}">
        <p14:creationId xmlns:p14="http://schemas.microsoft.com/office/powerpoint/2010/main" val="177274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23A0FF7-8E71-4BDD-8426-4F103418C0C0}"/>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Using the Model Optimizer with Tensorflow Models</a:t>
            </a:r>
            <a:endParaRPr lang="ar-LB" sz="3800">
              <a:solidFill>
                <a:srgbClr val="FFFFFF"/>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0DE05998-C936-4B86-99F3-AE40FB553A44}"/>
              </a:ext>
            </a:extLst>
          </p:cNvPr>
          <p:cNvPicPr>
            <a:picLocks noChangeAspect="1"/>
          </p:cNvPicPr>
          <p:nvPr/>
        </p:nvPicPr>
        <p:blipFill rotWithShape="1">
          <a:blip r:embed="rId2">
            <a:extLst>
              <a:ext uri="{28A0092B-C50C-407E-A947-70E740481C1C}">
                <a14:useLocalDpi xmlns:a14="http://schemas.microsoft.com/office/drawing/2010/main" val="0"/>
              </a:ext>
            </a:extLst>
          </a:blip>
          <a:srcRect l="980" r="2586" b="2"/>
          <a:stretch/>
        </p:blipFill>
        <p:spPr>
          <a:xfrm>
            <a:off x="4044603" y="448056"/>
            <a:ext cx="7680450" cy="3802932"/>
          </a:xfrm>
          <a:prstGeom prst="rect">
            <a:avLst/>
          </a:prstGeom>
        </p:spPr>
      </p:pic>
      <p:sp>
        <p:nvSpPr>
          <p:cNvPr id="14"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ell phone&#10;&#10;Description automatically generated">
            <a:extLst>
              <a:ext uri="{FF2B5EF4-FFF2-40B4-BE49-F238E27FC236}">
                <a16:creationId xmlns:a16="http://schemas.microsoft.com/office/drawing/2014/main" id="{5DAB19C5-6E92-49E7-B1DB-B4840764D1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01672" y="4462809"/>
            <a:ext cx="4426395" cy="1891733"/>
          </a:xfrm>
        </p:spPr>
      </p:pic>
    </p:spTree>
    <p:extLst>
      <p:ext uri="{BB962C8B-B14F-4D97-AF65-F5344CB8AC3E}">
        <p14:creationId xmlns:p14="http://schemas.microsoft.com/office/powerpoint/2010/main" val="483530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FE76A-88BF-4B59-B116-206D92CFA37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Using the Model Optimizer with caffe Models</a:t>
            </a:r>
          </a:p>
        </p:txBody>
      </p:sp>
      <p:pic>
        <p:nvPicPr>
          <p:cNvPr id="5" name="Content Placeholder 4" descr="A screenshot of a cell phone&#10;&#10;Description automatically generated">
            <a:extLst>
              <a:ext uri="{FF2B5EF4-FFF2-40B4-BE49-F238E27FC236}">
                <a16:creationId xmlns:a16="http://schemas.microsoft.com/office/drawing/2014/main" id="{DFF12DBD-B3BD-4E4B-B142-E25406F3A7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4300" y="3544888"/>
            <a:ext cx="6470650" cy="2616200"/>
          </a:xfrm>
        </p:spPr>
      </p:pic>
      <p:pic>
        <p:nvPicPr>
          <p:cNvPr id="7" name="Picture 6" descr="A screenshot of a cell phone&#10;&#10;Description automatically generated">
            <a:extLst>
              <a:ext uri="{FF2B5EF4-FFF2-40B4-BE49-F238E27FC236}">
                <a16:creationId xmlns:a16="http://schemas.microsoft.com/office/drawing/2014/main" id="{4BC78C8D-43B7-453A-B45D-53A573210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701675"/>
            <a:ext cx="6470650" cy="2759075"/>
          </a:xfrm>
          <a:prstGeom prst="rect">
            <a:avLst/>
          </a:prstGeom>
        </p:spPr>
      </p:pic>
    </p:spTree>
    <p:extLst>
      <p:ext uri="{BB962C8B-B14F-4D97-AF65-F5344CB8AC3E}">
        <p14:creationId xmlns:p14="http://schemas.microsoft.com/office/powerpoint/2010/main" val="2426515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644E4-5142-43AA-9EEC-4A5BF995C08B}"/>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Using the Model Optimizer with ONNX  Models</a:t>
            </a:r>
          </a:p>
        </p:txBody>
      </p:sp>
      <p:pic>
        <p:nvPicPr>
          <p:cNvPr id="5" name="Content Placeholder 4" descr="A screenshot of a cell phone&#10;&#10;Description automatically generated">
            <a:extLst>
              <a:ext uri="{FF2B5EF4-FFF2-40B4-BE49-F238E27FC236}">
                <a16:creationId xmlns:a16="http://schemas.microsoft.com/office/drawing/2014/main" id="{6900B73D-1DA1-4464-A2BF-7F3467A3D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4300" y="3500438"/>
            <a:ext cx="6470650" cy="2778125"/>
          </a:xfrm>
        </p:spPr>
      </p:pic>
      <p:pic>
        <p:nvPicPr>
          <p:cNvPr id="7" name="Picture 6" descr="A screenshot of a cell phone&#10;&#10;Description automatically generated">
            <a:extLst>
              <a:ext uri="{FF2B5EF4-FFF2-40B4-BE49-F238E27FC236}">
                <a16:creationId xmlns:a16="http://schemas.microsoft.com/office/drawing/2014/main" id="{6EB37A34-4956-4F1B-9A07-55397703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584200"/>
            <a:ext cx="6470650" cy="2832100"/>
          </a:xfrm>
          <a:prstGeom prst="rect">
            <a:avLst/>
          </a:prstGeom>
        </p:spPr>
      </p:pic>
    </p:spTree>
    <p:extLst>
      <p:ext uri="{BB962C8B-B14F-4D97-AF65-F5344CB8AC3E}">
        <p14:creationId xmlns:p14="http://schemas.microsoft.com/office/powerpoint/2010/main" val="3809042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616A7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297B480-98FB-44B4-8265-365DEE64FCB7}"/>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Cutting Parts of a Model</a:t>
            </a:r>
            <a:endParaRPr lang="ar-LB" sz="3800">
              <a:solidFill>
                <a:srgbClr val="FFFFFF"/>
              </a:solidFill>
            </a:endParaRPr>
          </a:p>
        </p:txBody>
      </p:sp>
      <p:pic>
        <p:nvPicPr>
          <p:cNvPr id="17" name="Content Placeholder 4" descr="A screenshot of a cell phone&#10;&#10;Description automatically generated">
            <a:extLst>
              <a:ext uri="{FF2B5EF4-FFF2-40B4-BE49-F238E27FC236}">
                <a16:creationId xmlns:a16="http://schemas.microsoft.com/office/drawing/2014/main" id="{2F8B8611-09CD-4CF6-AC1C-5F468E9A53F0}"/>
              </a:ext>
            </a:extLst>
          </p:cNvPr>
          <p:cNvPicPr>
            <a:picLocks noChangeAspect="1"/>
          </p:cNvPicPr>
          <p:nvPr/>
        </p:nvPicPr>
        <p:blipFill rotWithShape="1">
          <a:blip r:embed="rId2">
            <a:extLst>
              <a:ext uri="{28A0092B-C50C-407E-A947-70E740481C1C}">
                <a14:useLocalDpi xmlns:a14="http://schemas.microsoft.com/office/drawing/2010/main" val="0"/>
              </a:ext>
            </a:extLst>
          </a:blip>
          <a:srcRect r="1040" b="1"/>
          <a:stretch/>
        </p:blipFill>
        <p:spPr>
          <a:xfrm>
            <a:off x="4044603" y="448056"/>
            <a:ext cx="7680450" cy="3802932"/>
          </a:xfrm>
          <a:prstGeom prst="rect">
            <a:avLst/>
          </a:prstGeom>
        </p:spPr>
      </p:pic>
      <p:sp>
        <p:nvSpPr>
          <p:cNvPr id="26" name="Rectangle 2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8" name="Rectangle 2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57F98F2F-53C4-4639-8BAE-3D1A574E7B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2418" y="4517367"/>
            <a:ext cx="5144820" cy="1782618"/>
          </a:xfrm>
        </p:spPr>
      </p:pic>
    </p:spTree>
    <p:extLst>
      <p:ext uri="{BB962C8B-B14F-4D97-AF65-F5344CB8AC3E}">
        <p14:creationId xmlns:p14="http://schemas.microsoft.com/office/powerpoint/2010/main" val="2206519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7493F1-D69A-422C-A2FF-0FFF7AE0E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112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CFE5417-B141-46F5-9AEF-84266F3606A3}"/>
              </a:ext>
            </a:extLst>
          </p:cNvPr>
          <p:cNvSpPr>
            <a:spLocks noGrp="1"/>
          </p:cNvSpPr>
          <p:nvPr>
            <p:ph type="title"/>
          </p:nvPr>
        </p:nvSpPr>
        <p:spPr>
          <a:xfrm>
            <a:off x="630936" y="418245"/>
            <a:ext cx="3767328" cy="1325880"/>
          </a:xfrm>
        </p:spPr>
        <p:txBody>
          <a:bodyPr anchor="ctr">
            <a:normAutofit/>
          </a:bodyPr>
          <a:lstStyle/>
          <a:p>
            <a:r>
              <a:rPr lang="en-US" sz="2800">
                <a:solidFill>
                  <a:schemeClr val="bg1"/>
                </a:solidFill>
              </a:rPr>
              <a:t>Supported Layers</a:t>
            </a:r>
            <a:endParaRPr lang="ar-LB" sz="2800">
              <a:solidFill>
                <a:schemeClr val="bg1"/>
              </a:solidFill>
            </a:endParaRPr>
          </a:p>
        </p:txBody>
      </p:sp>
      <p:cxnSp>
        <p:nvCxnSpPr>
          <p:cNvPr id="21" name="Straight Connector 20">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24144"/>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E2AC22-E5DD-4872-8B90-E4566EF2A3CE}"/>
              </a:ext>
            </a:extLst>
          </p:cNvPr>
          <p:cNvSpPr>
            <a:spLocks noGrp="1"/>
          </p:cNvSpPr>
          <p:nvPr>
            <p:ph idx="1"/>
          </p:nvPr>
        </p:nvSpPr>
        <p:spPr>
          <a:xfrm>
            <a:off x="4835347" y="177119"/>
            <a:ext cx="6675120" cy="1857058"/>
          </a:xfrm>
        </p:spPr>
        <p:txBody>
          <a:bodyPr anchor="ctr">
            <a:normAutofit fontScale="92500" lnSpcReduction="20000"/>
          </a:bodyPr>
          <a:lstStyle/>
          <a:p>
            <a:r>
              <a:rPr lang="en-US" sz="1400" dirty="0">
                <a:solidFill>
                  <a:schemeClr val="bg1"/>
                </a:solidFill>
              </a:rPr>
              <a:t>Supported layers are layers directly supported in the openvino toolkit.</a:t>
            </a:r>
          </a:p>
          <a:p>
            <a:r>
              <a:rPr lang="en-US" sz="1400" dirty="0">
                <a:solidFill>
                  <a:schemeClr val="bg1"/>
                </a:solidFill>
              </a:rPr>
              <a:t>Custom layers are one way to still handle the layers not among the built-in supported layers.</a:t>
            </a:r>
          </a:p>
          <a:p>
            <a:r>
              <a:rPr lang="en-US" sz="1400" dirty="0">
                <a:solidFill>
                  <a:schemeClr val="bg1"/>
                </a:solidFill>
              </a:rPr>
              <a:t>What happens when a layer isn’t supported by the Model Optimizer? One potential solution is the use of custom layers.</a:t>
            </a:r>
          </a:p>
          <a:p>
            <a:r>
              <a:rPr lang="en-US" sz="1400" dirty="0">
                <a:solidFill>
                  <a:schemeClr val="bg1"/>
                </a:solidFill>
              </a:rPr>
              <a:t>Another solution is actually running the given unsupported layer in its original framework. </a:t>
            </a:r>
          </a:p>
          <a:p>
            <a:r>
              <a:rPr lang="en-US" sz="1400" dirty="0">
                <a:solidFill>
                  <a:schemeClr val="bg1"/>
                </a:solidFill>
              </a:rPr>
              <a:t>For example, you could potentially use TensorFlow to load and process the inputs and outputs for a specific layer you built in that framework, if it isn’t supported with the Model Optimizer. </a:t>
            </a:r>
            <a:endParaRPr lang="ar-LB" sz="140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DA7528DB-667E-42CD-9352-723FB7863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86" y="3251266"/>
            <a:ext cx="5212080" cy="228028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C22EA30-2EBF-4E5D-802A-C8F605BDE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936" y="3433689"/>
            <a:ext cx="5212080" cy="1915438"/>
          </a:xfrm>
          <a:prstGeom prst="rect">
            <a:avLst/>
          </a:prstGeom>
        </p:spPr>
      </p:pic>
    </p:spTree>
    <p:extLst>
      <p:ext uri="{BB962C8B-B14F-4D97-AF65-F5344CB8AC3E}">
        <p14:creationId xmlns:p14="http://schemas.microsoft.com/office/powerpoint/2010/main" val="3942497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18B07A-207B-4588-AD51-55ABFD1F6AA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dirty="0"/>
              <a:t>Importance of the Edge</a:t>
            </a:r>
          </a:p>
        </p:txBody>
      </p:sp>
      <p:sp>
        <p:nvSpPr>
          <p:cNvPr id="22"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F1BFF416-6B6C-4208-BF98-CCFA23AD0B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679" y="2125139"/>
            <a:ext cx="4321253" cy="2139020"/>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id="{635D20F9-696D-488B-8037-434CC0799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188" y="4638911"/>
            <a:ext cx="4220658" cy="201536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110A8D7-F9DA-4C2E-AD05-398A0E63F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635" y="2183146"/>
            <a:ext cx="4258962" cy="2023007"/>
          </a:xfrm>
          <a:prstGeom prst="rect">
            <a:avLst/>
          </a:prstGeom>
        </p:spPr>
      </p:pic>
    </p:spTree>
    <p:extLst>
      <p:ext uri="{BB962C8B-B14F-4D97-AF65-F5344CB8AC3E}">
        <p14:creationId xmlns:p14="http://schemas.microsoft.com/office/powerpoint/2010/main" val="1233575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81AEB-D4BE-43E9-A606-1E1CE0440EB2}"/>
              </a:ext>
            </a:extLst>
          </p:cNvPr>
          <p:cNvSpPr>
            <a:spLocks noGrp="1"/>
          </p:cNvSpPr>
          <p:nvPr>
            <p:ph type="title"/>
          </p:nvPr>
        </p:nvSpPr>
        <p:spPr>
          <a:xfrm>
            <a:off x="847344" y="300505"/>
            <a:ext cx="10506456" cy="1197864"/>
          </a:xfrm>
        </p:spPr>
        <p:txBody>
          <a:bodyPr vert="horz" lIns="91440" tIns="45720" rIns="91440" bIns="45720" rtlCol="0" anchor="b">
            <a:normAutofit/>
          </a:bodyPr>
          <a:lstStyle/>
          <a:p>
            <a:pPr algn="ctr"/>
            <a:r>
              <a:rPr lang="en-US" sz="5400"/>
              <a:t>Custom Layers</a:t>
            </a:r>
          </a:p>
        </p:txBody>
      </p:sp>
      <p:pic>
        <p:nvPicPr>
          <p:cNvPr id="7" name="Picture 6" descr="A screenshot of a cell phone&#10;&#10;Description automatically generated">
            <a:extLst>
              <a:ext uri="{FF2B5EF4-FFF2-40B4-BE49-F238E27FC236}">
                <a16:creationId xmlns:a16="http://schemas.microsoft.com/office/drawing/2014/main" id="{4EF8CB0D-625F-4EE2-9765-A469AFE8E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63" y="3032841"/>
            <a:ext cx="5681220" cy="2471330"/>
          </a:xfrm>
          <a:prstGeom prst="rect">
            <a:avLst/>
          </a:prstGeom>
        </p:spPr>
      </p:pic>
      <p:pic>
        <p:nvPicPr>
          <p:cNvPr id="5" name="Content Placeholder 4" descr="A close up of text on a white background&#10;&#10;Description automatically generated">
            <a:extLst>
              <a:ext uri="{FF2B5EF4-FFF2-40B4-BE49-F238E27FC236}">
                <a16:creationId xmlns:a16="http://schemas.microsoft.com/office/drawing/2014/main" id="{DB0CB733-DC8D-479A-A060-191924F80F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44617" y="3082551"/>
            <a:ext cx="5681219" cy="2371908"/>
          </a:xfrm>
          <a:prstGeom prst="rect">
            <a:avLst/>
          </a:prstGeom>
        </p:spPr>
      </p:pic>
    </p:spTree>
    <p:extLst>
      <p:ext uri="{BB962C8B-B14F-4D97-AF65-F5344CB8AC3E}">
        <p14:creationId xmlns:p14="http://schemas.microsoft.com/office/powerpoint/2010/main" val="1535475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90374-FF89-4748-9702-208F96A84A3E}"/>
              </a:ext>
            </a:extLst>
          </p:cNvPr>
          <p:cNvSpPr>
            <a:spLocks noGrp="1"/>
          </p:cNvSpPr>
          <p:nvPr>
            <p:ph type="title"/>
          </p:nvPr>
        </p:nvSpPr>
        <p:spPr/>
        <p:txBody>
          <a:bodyPr/>
          <a:lstStyle/>
          <a:p>
            <a:r>
              <a:rPr lang="en-US" dirty="0"/>
              <a:t>Lesson Glossary</a:t>
            </a:r>
            <a:endParaRPr lang="ar-LB" dirty="0"/>
          </a:p>
        </p:txBody>
      </p:sp>
      <p:sp>
        <p:nvSpPr>
          <p:cNvPr id="3" name="Content Placeholder 2">
            <a:extLst>
              <a:ext uri="{FF2B5EF4-FFF2-40B4-BE49-F238E27FC236}">
                <a16:creationId xmlns:a16="http://schemas.microsoft.com/office/drawing/2014/main" id="{670E6CAF-F181-409F-9829-4603448044B3}"/>
              </a:ext>
            </a:extLst>
          </p:cNvPr>
          <p:cNvSpPr>
            <a:spLocks noGrp="1"/>
          </p:cNvSpPr>
          <p:nvPr>
            <p:ph idx="1"/>
          </p:nvPr>
        </p:nvSpPr>
        <p:spPr/>
        <p:txBody>
          <a:bodyPr>
            <a:normAutofit fontScale="70000" lnSpcReduction="20000"/>
          </a:bodyPr>
          <a:lstStyle/>
          <a:p>
            <a:r>
              <a:rPr lang="en-US" dirty="0"/>
              <a:t>Intermediate Representation</a:t>
            </a:r>
          </a:p>
          <a:p>
            <a:pPr marL="457200" lvl="1" indent="0">
              <a:buNone/>
            </a:pPr>
            <a:r>
              <a:rPr lang="en-US" dirty="0"/>
              <a:t>A set of files converted from one of the supported frameworks, or available as one of the Pre-Trained Models. This has been optimized for inference through the Inference Engine, and may be at one of several different precision levels. Made of two files:</a:t>
            </a:r>
          </a:p>
          <a:p>
            <a:pPr lvl="1"/>
            <a:endParaRPr lang="en-US" dirty="0"/>
          </a:p>
          <a:p>
            <a:pPr lvl="1"/>
            <a:r>
              <a:rPr lang="en-US" dirty="0"/>
              <a:t>.xml - Describes the network topology</a:t>
            </a:r>
          </a:p>
          <a:p>
            <a:pPr lvl="1"/>
            <a:r>
              <a:rPr lang="en-US" dirty="0"/>
              <a:t>.bin - Contains the weights and biases in a binary file</a:t>
            </a:r>
          </a:p>
          <a:p>
            <a:r>
              <a:rPr lang="en-US" dirty="0"/>
              <a:t>Supported Layers</a:t>
            </a:r>
          </a:p>
          <a:p>
            <a:pPr marL="457200" lvl="1" indent="0">
              <a:buNone/>
            </a:pPr>
            <a:r>
              <a:rPr lang="en-US" dirty="0"/>
              <a:t>Layers supported for direct conversion from supported framework layers to intermediate representation layers through the Model Optimizer. While nearly every layer you will ever use is in the supported frameworks is supported, there is sometimes a need for handling Custom Layers.</a:t>
            </a:r>
          </a:p>
          <a:p>
            <a:endParaRPr lang="en-US" dirty="0"/>
          </a:p>
          <a:p>
            <a:r>
              <a:rPr lang="en-US" dirty="0"/>
              <a:t>Custom Layers</a:t>
            </a:r>
          </a:p>
          <a:p>
            <a:pPr marL="457200" lvl="1" indent="0">
              <a:buNone/>
            </a:pPr>
            <a:r>
              <a:rPr lang="en-US" dirty="0"/>
              <a:t>Custom layers are those outside of the list of known, supported layers, and are typically a rare exception. Handling custom layers in a neural network for use with the Model Optimizer depends somewhat on the framework used; other than adding the custom layer as an extension, you otherwise have to follow instructions specific to the framework.</a:t>
            </a:r>
            <a:endParaRPr lang="ar-LB" dirty="0"/>
          </a:p>
        </p:txBody>
      </p:sp>
    </p:spTree>
    <p:extLst>
      <p:ext uri="{BB962C8B-B14F-4D97-AF65-F5344CB8AC3E}">
        <p14:creationId xmlns:p14="http://schemas.microsoft.com/office/powerpoint/2010/main" val="3426906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AAF71-7103-4B5C-8353-163AE7B8905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Lesson 4 – The Inference Engine</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63E4D135-407A-4668-8665-3F28F458F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3048017"/>
            <a:ext cx="5455917" cy="2755238"/>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FDC554AF-A0FE-42C2-A1F0-DB29CEE00C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225335"/>
            <a:ext cx="5455917" cy="2400603"/>
          </a:xfrm>
          <a:prstGeom prst="rect">
            <a:avLst/>
          </a:prstGeom>
        </p:spPr>
      </p:pic>
    </p:spTree>
    <p:extLst>
      <p:ext uri="{BB962C8B-B14F-4D97-AF65-F5344CB8AC3E}">
        <p14:creationId xmlns:p14="http://schemas.microsoft.com/office/powerpoint/2010/main" val="3721667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7493F1-D69A-422C-A2FF-0FFF7AE0E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F61FEEE-E8C8-40C4-9EDA-1CD8689D906A}"/>
              </a:ext>
            </a:extLst>
          </p:cNvPr>
          <p:cNvSpPr>
            <a:spLocks noGrp="1"/>
          </p:cNvSpPr>
          <p:nvPr>
            <p:ph type="title"/>
          </p:nvPr>
        </p:nvSpPr>
        <p:spPr>
          <a:xfrm>
            <a:off x="630936" y="4892040"/>
            <a:ext cx="3767328" cy="1325880"/>
          </a:xfrm>
        </p:spPr>
        <p:txBody>
          <a:bodyPr anchor="ctr">
            <a:normAutofit/>
          </a:bodyPr>
          <a:lstStyle/>
          <a:p>
            <a:r>
              <a:rPr lang="en-US" sz="2800">
                <a:solidFill>
                  <a:schemeClr val="bg1"/>
                </a:solidFill>
              </a:rPr>
              <a:t>The Inference Engine</a:t>
            </a:r>
            <a:endParaRPr lang="ar-LB" sz="2800">
              <a:solidFill>
                <a:schemeClr val="bg1"/>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2A4B8BF2-3B1B-4DCF-97D1-E9B6283F7AAD}"/>
              </a:ext>
            </a:extLst>
          </p:cNvPr>
          <p:cNvPicPr>
            <a:picLocks noChangeAspect="1"/>
          </p:cNvPicPr>
          <p:nvPr/>
        </p:nvPicPr>
        <p:blipFill rotWithShape="1">
          <a:blip r:embed="rId2">
            <a:extLst>
              <a:ext uri="{28A0092B-C50C-407E-A947-70E740481C1C}">
                <a14:useLocalDpi xmlns:a14="http://schemas.microsoft.com/office/drawing/2010/main" val="0"/>
              </a:ext>
            </a:extLst>
          </a:blip>
          <a:srcRect t="1815" b="10077"/>
          <a:stretch/>
        </p:blipFill>
        <p:spPr>
          <a:xfrm>
            <a:off x="633985" y="1178353"/>
            <a:ext cx="5212080" cy="2227245"/>
          </a:xfrm>
          <a:prstGeom prst="rect">
            <a:avLst/>
          </a:prstGeom>
        </p:spPr>
      </p:pic>
      <p:pic>
        <p:nvPicPr>
          <p:cNvPr id="7" name="Content Placeholder 6" descr="A screenshot of a cell phone&#10;&#10;Description automatically generated">
            <a:extLst>
              <a:ext uri="{FF2B5EF4-FFF2-40B4-BE49-F238E27FC236}">
                <a16:creationId xmlns:a16="http://schemas.microsoft.com/office/drawing/2014/main" id="{A3CECBC9-C8C2-4512-A89A-80B9FF318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935" y="1151833"/>
            <a:ext cx="5212080" cy="2280285"/>
          </a:xfrm>
          <a:prstGeom prst="rect">
            <a:avLst/>
          </a:prstGeom>
        </p:spPr>
      </p:pic>
      <p:cxnSp>
        <p:nvCxnSpPr>
          <p:cNvPr id="25" name="Straight Connector 24">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45C20238-2B2C-4B46-9355-2F6483A57ECB}"/>
              </a:ext>
            </a:extLst>
          </p:cNvPr>
          <p:cNvSpPr>
            <a:spLocks noGrp="1"/>
          </p:cNvSpPr>
          <p:nvPr>
            <p:ph idx="1"/>
          </p:nvPr>
        </p:nvSpPr>
        <p:spPr>
          <a:xfrm>
            <a:off x="4882896" y="4828032"/>
            <a:ext cx="6675120" cy="1463040"/>
          </a:xfrm>
        </p:spPr>
        <p:txBody>
          <a:bodyPr anchor="ctr">
            <a:normAutofit fontScale="85000" lnSpcReduction="10000"/>
          </a:bodyPr>
          <a:lstStyle/>
          <a:p>
            <a:r>
              <a:rPr lang="en-US" sz="1700" dirty="0">
                <a:solidFill>
                  <a:schemeClr val="bg1"/>
                </a:solidFill>
              </a:rPr>
              <a:t>FPGAs, or Field Programmable Gate Arrays, are able to be further configured by a customer after manufacturing. Hence the “field programmable” part of the name.</a:t>
            </a:r>
          </a:p>
          <a:p>
            <a:endParaRPr lang="en-US" sz="1700" dirty="0">
              <a:solidFill>
                <a:schemeClr val="bg1"/>
              </a:solidFill>
            </a:endParaRPr>
          </a:p>
          <a:p>
            <a:r>
              <a:rPr lang="en-US" sz="1700" dirty="0">
                <a:solidFill>
                  <a:schemeClr val="bg1"/>
                </a:solidFill>
              </a:rPr>
              <a:t>VPUs, or Vision Processing Units, are going to be like the Intel® Neural Compute Stick. They are small, but powerful devices that can be plugged into other hardware, for the specific purpose of accelerating computer vision tasks.</a:t>
            </a:r>
          </a:p>
        </p:txBody>
      </p:sp>
    </p:spTree>
    <p:extLst>
      <p:ext uri="{BB962C8B-B14F-4D97-AF65-F5344CB8AC3E}">
        <p14:creationId xmlns:p14="http://schemas.microsoft.com/office/powerpoint/2010/main" val="2476932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83DB27-58BD-48AD-9142-FA6F8956A22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Using the Inference Engine with an IR (Intermediate Representation)</a:t>
            </a:r>
          </a:p>
        </p:txBody>
      </p:sp>
      <p:pic>
        <p:nvPicPr>
          <p:cNvPr id="5" name="Content Placeholder 4" descr="A screenshot of a cell phone&#10;&#10;Description automatically generated">
            <a:extLst>
              <a:ext uri="{FF2B5EF4-FFF2-40B4-BE49-F238E27FC236}">
                <a16:creationId xmlns:a16="http://schemas.microsoft.com/office/drawing/2014/main" id="{2CCE8E46-AC54-4814-97B4-D1927B09FD05}"/>
              </a:ext>
            </a:extLst>
          </p:cNvPr>
          <p:cNvPicPr>
            <a:picLocks noChangeAspect="1"/>
          </p:cNvPicPr>
          <p:nvPr/>
        </p:nvPicPr>
        <p:blipFill rotWithShape="1">
          <a:blip r:embed="rId2">
            <a:extLst>
              <a:ext uri="{28A0092B-C50C-407E-A947-70E740481C1C}">
                <a14:useLocalDpi xmlns:a14="http://schemas.microsoft.com/office/drawing/2010/main" val="0"/>
              </a:ext>
            </a:extLst>
          </a:blip>
          <a:srcRect b="1197"/>
          <a:stretch/>
        </p:blipFill>
        <p:spPr>
          <a:xfrm>
            <a:off x="4818063" y="776288"/>
            <a:ext cx="6697663" cy="2814638"/>
          </a:xfrm>
          <a:prstGeom prst="rect">
            <a:avLst/>
          </a:prstGeom>
        </p:spPr>
      </p:pic>
      <p:pic>
        <p:nvPicPr>
          <p:cNvPr id="7" name="Content Placeholder 6" descr="A screenshot of a cell phone&#10;&#10;Description automatically generated">
            <a:extLst>
              <a:ext uri="{FF2B5EF4-FFF2-40B4-BE49-F238E27FC236}">
                <a16:creationId xmlns:a16="http://schemas.microsoft.com/office/drawing/2014/main" id="{2A104AC7-FD48-40DC-8ED0-EB23A57D26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18063" y="3673475"/>
            <a:ext cx="6697663" cy="2403475"/>
          </a:xfrm>
        </p:spPr>
      </p:pic>
    </p:spTree>
    <p:extLst>
      <p:ext uri="{BB962C8B-B14F-4D97-AF65-F5344CB8AC3E}">
        <p14:creationId xmlns:p14="http://schemas.microsoft.com/office/powerpoint/2010/main" val="2504866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83DB27-58BD-48AD-9142-FA6F8956A228}"/>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5100">
                <a:solidFill>
                  <a:srgbClr val="FFFFFF"/>
                </a:solidFill>
              </a:rPr>
              <a:t>Using the Inference Engine with an IR</a:t>
            </a:r>
          </a:p>
        </p:txBody>
      </p:sp>
      <p:sp>
        <p:nvSpPr>
          <p:cNvPr id="4" name="Content Placeholder 3">
            <a:extLst>
              <a:ext uri="{FF2B5EF4-FFF2-40B4-BE49-F238E27FC236}">
                <a16:creationId xmlns:a16="http://schemas.microsoft.com/office/drawing/2014/main" id="{203975C6-B80A-4D6D-984A-ED31BC80815A}"/>
              </a:ext>
            </a:extLst>
          </p:cNvPr>
          <p:cNvSpPr>
            <a:spLocks noGrp="1"/>
          </p:cNvSpPr>
          <p:nvPr>
            <p:ph idx="1"/>
          </p:nvPr>
        </p:nvSpPr>
        <p:spPr>
          <a:xfrm>
            <a:off x="1018604" y="4292070"/>
            <a:ext cx="4458424" cy="1512888"/>
          </a:xfrm>
        </p:spPr>
        <p:txBody>
          <a:bodyPr vert="horz" lIns="91440" tIns="45720" rIns="91440" bIns="45720" rtlCol="0">
            <a:normAutofit/>
          </a:bodyPr>
          <a:lstStyle/>
          <a:p>
            <a:pPr marL="0" indent="0">
              <a:buNone/>
            </a:pPr>
            <a:r>
              <a:rPr lang="en-US" sz="2400">
                <a:solidFill>
                  <a:srgbClr val="41C1EE"/>
                </a:solidFill>
              </a:rPr>
              <a:t>What happens if a layers wasn’t supported?.. Adding CPU Extensions</a:t>
            </a:r>
          </a:p>
        </p:txBody>
      </p:sp>
      <p:pic>
        <p:nvPicPr>
          <p:cNvPr id="16" name="Picture 15" descr="A screenshot of a cell phone&#10;&#10;Description automatically generated">
            <a:extLst>
              <a:ext uri="{FF2B5EF4-FFF2-40B4-BE49-F238E27FC236}">
                <a16:creationId xmlns:a16="http://schemas.microsoft.com/office/drawing/2014/main" id="{4797CA6D-6CE2-4A9A-9172-8D66F84DB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229" y="690383"/>
            <a:ext cx="5390093" cy="2048235"/>
          </a:xfrm>
          <a:prstGeom prst="rect">
            <a:avLst/>
          </a:prstGeom>
        </p:spPr>
      </p:pic>
      <p:cxnSp>
        <p:nvCxnSpPr>
          <p:cNvPr id="28" name="Straight Connector 22">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9" name="Straight Connector 24">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descr="A screenshot of a cell phone&#10;&#10;Description automatically generated">
            <a:extLst>
              <a:ext uri="{FF2B5EF4-FFF2-40B4-BE49-F238E27FC236}">
                <a16:creationId xmlns:a16="http://schemas.microsoft.com/office/drawing/2014/main" id="{AFDA634E-2DB7-4C18-AF16-55EC5A550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229" y="3942103"/>
            <a:ext cx="5390093" cy="2412066"/>
          </a:xfrm>
          <a:prstGeom prst="rect">
            <a:avLst/>
          </a:prstGeom>
        </p:spPr>
      </p:pic>
    </p:spTree>
    <p:extLst>
      <p:ext uri="{BB962C8B-B14F-4D97-AF65-F5344CB8AC3E}">
        <p14:creationId xmlns:p14="http://schemas.microsoft.com/office/powerpoint/2010/main" val="3132563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C07F-0A09-4FE0-B1E6-0E0DA3A6F5D1}"/>
              </a:ext>
            </a:extLst>
          </p:cNvPr>
          <p:cNvSpPr>
            <a:spLocks noGrp="1"/>
          </p:cNvSpPr>
          <p:nvPr>
            <p:ph type="title"/>
          </p:nvPr>
        </p:nvSpPr>
        <p:spPr/>
        <p:txBody>
          <a:bodyPr/>
          <a:lstStyle/>
          <a:p>
            <a:endParaRPr lang="ar-LB"/>
          </a:p>
        </p:txBody>
      </p:sp>
      <p:sp>
        <p:nvSpPr>
          <p:cNvPr id="3" name="Content Placeholder 2">
            <a:extLst>
              <a:ext uri="{FF2B5EF4-FFF2-40B4-BE49-F238E27FC236}">
                <a16:creationId xmlns:a16="http://schemas.microsoft.com/office/drawing/2014/main" id="{E3122CDD-0711-47D5-A145-993CA3FC3A61}"/>
              </a:ext>
            </a:extLst>
          </p:cNvPr>
          <p:cNvSpPr>
            <a:spLocks noGrp="1"/>
          </p:cNvSpPr>
          <p:nvPr>
            <p:ph idx="1"/>
          </p:nvPr>
        </p:nvSpPr>
        <p:spPr/>
        <p:txBody>
          <a:bodyPr/>
          <a:lstStyle/>
          <a:p>
            <a:endParaRPr lang="ar-LB"/>
          </a:p>
        </p:txBody>
      </p:sp>
    </p:spTree>
    <p:extLst>
      <p:ext uri="{BB962C8B-B14F-4D97-AF65-F5344CB8AC3E}">
        <p14:creationId xmlns:p14="http://schemas.microsoft.com/office/powerpoint/2010/main" val="2378047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67F8C-791F-40D2-AFD8-A6A7AD54E53D}"/>
              </a:ext>
            </a:extLst>
          </p:cNvPr>
          <p:cNvSpPr>
            <a:spLocks noGrp="1"/>
          </p:cNvSpPr>
          <p:nvPr>
            <p:ph type="title"/>
          </p:nvPr>
        </p:nvSpPr>
        <p:spPr/>
        <p:txBody>
          <a:bodyPr/>
          <a:lstStyle/>
          <a:p>
            <a:endParaRPr lang="ar-LB"/>
          </a:p>
        </p:txBody>
      </p:sp>
      <p:sp>
        <p:nvSpPr>
          <p:cNvPr id="3" name="Content Placeholder 2">
            <a:extLst>
              <a:ext uri="{FF2B5EF4-FFF2-40B4-BE49-F238E27FC236}">
                <a16:creationId xmlns:a16="http://schemas.microsoft.com/office/drawing/2014/main" id="{05B05D8F-DC63-42B8-A9F3-EC15C46452B8}"/>
              </a:ext>
            </a:extLst>
          </p:cNvPr>
          <p:cNvSpPr>
            <a:spLocks noGrp="1"/>
          </p:cNvSpPr>
          <p:nvPr>
            <p:ph idx="1"/>
          </p:nvPr>
        </p:nvSpPr>
        <p:spPr/>
        <p:txBody>
          <a:bodyPr/>
          <a:lstStyle/>
          <a:p>
            <a:endParaRPr lang="ar-LB"/>
          </a:p>
        </p:txBody>
      </p:sp>
    </p:spTree>
    <p:extLst>
      <p:ext uri="{BB962C8B-B14F-4D97-AF65-F5344CB8AC3E}">
        <p14:creationId xmlns:p14="http://schemas.microsoft.com/office/powerpoint/2010/main" val="96293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277C153-1AF3-40FC-8B1E-55989651FE4D}"/>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Quizz</a:t>
            </a:r>
          </a:p>
        </p:txBody>
      </p:sp>
      <p:sp>
        <p:nvSpPr>
          <p:cNvPr id="16" name="Rectangle: Rounded Corners 1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Content Placeholder 6" descr="A screenshot of a cell phone&#10;&#10;Description automatically generated">
            <a:extLst>
              <a:ext uri="{FF2B5EF4-FFF2-40B4-BE49-F238E27FC236}">
                <a16:creationId xmlns:a16="http://schemas.microsoft.com/office/drawing/2014/main" id="{8B72260D-8B8F-4C1E-A930-A40570B452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4523" y="2139484"/>
            <a:ext cx="7062953" cy="4096512"/>
          </a:xfrm>
          <a:prstGeom prst="rect">
            <a:avLst/>
          </a:prstGeom>
        </p:spPr>
      </p:pic>
    </p:spTree>
    <p:extLst>
      <p:ext uri="{BB962C8B-B14F-4D97-AF65-F5344CB8AC3E}">
        <p14:creationId xmlns:p14="http://schemas.microsoft.com/office/powerpoint/2010/main" val="55606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970B65-A481-4E61-8424-5CC568E26E25}"/>
              </a:ext>
            </a:extLst>
          </p:cNvPr>
          <p:cNvSpPr>
            <a:spLocks noGrp="1"/>
          </p:cNvSpPr>
          <p:nvPr>
            <p:ph type="title"/>
          </p:nvPr>
        </p:nvSpPr>
        <p:spPr>
          <a:xfrm>
            <a:off x="901690" y="405575"/>
            <a:ext cx="6430414" cy="1371600"/>
          </a:xfrm>
        </p:spPr>
        <p:txBody>
          <a:bodyPr vert="horz" lIns="91440" tIns="45720" rIns="91440" bIns="45720" rtlCol="0" anchor="ctr">
            <a:normAutofit/>
          </a:bodyPr>
          <a:lstStyle/>
          <a:p>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ell phone&#10;&#10;Description automatically generated">
            <a:extLst>
              <a:ext uri="{FF2B5EF4-FFF2-40B4-BE49-F238E27FC236}">
                <a16:creationId xmlns:a16="http://schemas.microsoft.com/office/drawing/2014/main" id="{7ECDD858-241A-4347-8B3E-9B1B2F662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258" y="2091095"/>
            <a:ext cx="10196948" cy="4206240"/>
          </a:xfrm>
          <a:prstGeom prst="rect">
            <a:avLst/>
          </a:prstGeom>
        </p:spPr>
      </p:pic>
    </p:spTree>
    <p:extLst>
      <p:ext uri="{BB962C8B-B14F-4D97-AF65-F5344CB8AC3E}">
        <p14:creationId xmlns:p14="http://schemas.microsoft.com/office/powerpoint/2010/main" val="622634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BE2B-C14E-474D-94A8-E74B20ED452C}"/>
              </a:ext>
            </a:extLst>
          </p:cNvPr>
          <p:cNvSpPr>
            <a:spLocks noGrp="1"/>
          </p:cNvSpPr>
          <p:nvPr>
            <p:ph type="title"/>
          </p:nvPr>
        </p:nvSpPr>
        <p:spPr/>
        <p:txBody>
          <a:bodyPr/>
          <a:lstStyle/>
          <a:p>
            <a:r>
              <a:rPr lang="en-US" dirty="0"/>
              <a:t>Edge Applications</a:t>
            </a:r>
            <a:endParaRPr lang="ar-LB" dirty="0"/>
          </a:p>
        </p:txBody>
      </p:sp>
      <p:pic>
        <p:nvPicPr>
          <p:cNvPr id="5" name="Content Placeholder 4" descr="A screenshot of a cell phone&#10;&#10;Description automatically generated">
            <a:extLst>
              <a:ext uri="{FF2B5EF4-FFF2-40B4-BE49-F238E27FC236}">
                <a16:creationId xmlns:a16="http://schemas.microsoft.com/office/drawing/2014/main" id="{780C806E-87A3-46CF-B412-59C5CCC4B1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33692"/>
            <a:ext cx="8963203" cy="3795114"/>
          </a:xfrm>
        </p:spPr>
      </p:pic>
    </p:spTree>
    <p:extLst>
      <p:ext uri="{BB962C8B-B14F-4D97-AF65-F5344CB8AC3E}">
        <p14:creationId xmlns:p14="http://schemas.microsoft.com/office/powerpoint/2010/main" val="262736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092AC0-B699-49DC-940D-02162E1AD3E6}"/>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Edge Applications</a:t>
            </a: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830728D4-2BE1-44B8-8FFC-9F671A3C36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446" y="2091095"/>
            <a:ext cx="9094573" cy="4206240"/>
          </a:xfrm>
          <a:prstGeom prst="rect">
            <a:avLst/>
          </a:prstGeom>
        </p:spPr>
      </p:pic>
    </p:spTree>
    <p:extLst>
      <p:ext uri="{BB962C8B-B14F-4D97-AF65-F5344CB8AC3E}">
        <p14:creationId xmlns:p14="http://schemas.microsoft.com/office/powerpoint/2010/main" val="51354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1591</Words>
  <Application>Microsoft Office PowerPoint</Application>
  <PresentationFormat>Widescreen</PresentationFormat>
  <Paragraphs>129</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Avenir Next LT Pro</vt:lpstr>
      <vt:lpstr>Calibri</vt:lpstr>
      <vt:lpstr>Calibri Light</vt:lpstr>
      <vt:lpstr>Helvetica Neue Medium</vt:lpstr>
      <vt:lpstr>Tw Cen MT</vt:lpstr>
      <vt:lpstr>Office Theme</vt:lpstr>
      <vt:lpstr>Udacity- Intel</vt:lpstr>
      <vt:lpstr>What is AI at the Edge?</vt:lpstr>
      <vt:lpstr>Edge vs. Cloud</vt:lpstr>
      <vt:lpstr>PowerPoint Presentation</vt:lpstr>
      <vt:lpstr>Importance of the Edge</vt:lpstr>
      <vt:lpstr>Quizz</vt:lpstr>
      <vt:lpstr>PowerPoint Presentation</vt:lpstr>
      <vt:lpstr>Edge Applications</vt:lpstr>
      <vt:lpstr>Edge Applications</vt:lpstr>
      <vt:lpstr>Historical Context</vt:lpstr>
      <vt:lpstr>PowerPoint Presentation</vt:lpstr>
      <vt:lpstr>PowerPoint Presentation</vt:lpstr>
      <vt:lpstr>PowerPoint Presentation</vt:lpstr>
      <vt:lpstr>Use Cases</vt:lpstr>
      <vt:lpstr>Lesson 2 – Leveraging Pre-trained Models</vt:lpstr>
      <vt:lpstr>Edge Role</vt:lpstr>
      <vt:lpstr>Quizz</vt:lpstr>
      <vt:lpstr>What are Pre-trained Models</vt:lpstr>
      <vt:lpstr>Computer Vision Models</vt:lpstr>
      <vt:lpstr>Classification</vt:lpstr>
      <vt:lpstr>Detection</vt:lpstr>
      <vt:lpstr>Segmentation</vt:lpstr>
      <vt:lpstr>Segmentation</vt:lpstr>
      <vt:lpstr>Case Studies in Computer Vision</vt:lpstr>
      <vt:lpstr>Case Studies in Computer Vision</vt:lpstr>
      <vt:lpstr>Available Pre-Trained Models in OpenVINO</vt:lpstr>
      <vt:lpstr>Choosing the right Model of your app</vt:lpstr>
      <vt:lpstr>PowerPoint Presentation</vt:lpstr>
      <vt:lpstr>Pre- Processing Inputs</vt:lpstr>
      <vt:lpstr>Pre- Processing Inputs</vt:lpstr>
      <vt:lpstr>Handling Network Outputs</vt:lpstr>
      <vt:lpstr>Lesson Glossary</vt:lpstr>
      <vt:lpstr>Lesson Glossary</vt:lpstr>
      <vt:lpstr>Lesson Glossary</vt:lpstr>
      <vt:lpstr>Lesson Glossary</vt:lpstr>
      <vt:lpstr>Lesson Glossary</vt:lpstr>
      <vt:lpstr>Lesson 3 – The Model Optimizer</vt:lpstr>
      <vt:lpstr>The Model Optimizer</vt:lpstr>
      <vt:lpstr>Optimization Techniques - Quantization</vt:lpstr>
      <vt:lpstr>Optimization Techniques - Freezing</vt:lpstr>
      <vt:lpstr>Optimization Techniques - Fusion</vt:lpstr>
      <vt:lpstr>Supported Frameworks</vt:lpstr>
      <vt:lpstr>What are Intermediate Representations (IR)</vt:lpstr>
      <vt:lpstr>PowerPoint Presentation</vt:lpstr>
      <vt:lpstr>Using the Model Optimizer with Tensorflow Models</vt:lpstr>
      <vt:lpstr>Using the Model Optimizer with caffe Models</vt:lpstr>
      <vt:lpstr>Using the Model Optimizer with ONNX  Models</vt:lpstr>
      <vt:lpstr>Cutting Parts of a Model</vt:lpstr>
      <vt:lpstr>Supported Layers</vt:lpstr>
      <vt:lpstr>Custom Layers</vt:lpstr>
      <vt:lpstr>Lesson Glossary</vt:lpstr>
      <vt:lpstr>Lesson 4 – The Inference Engine</vt:lpstr>
      <vt:lpstr>The Inference Engine</vt:lpstr>
      <vt:lpstr>Using the Inference Engine with an IR (Intermediate Representation)</vt:lpstr>
      <vt:lpstr>Using the Inference Engine with an IR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Udacity- Intel</dc:title>
  <dc:creator>Mariam Harfouch</dc:creator>
  <cp:lastModifiedBy>Mariam Harfouch</cp:lastModifiedBy>
  <cp:revision>2</cp:revision>
  <dcterms:created xsi:type="dcterms:W3CDTF">2019-12-23T08:37:18Z</dcterms:created>
  <dcterms:modified xsi:type="dcterms:W3CDTF">2019-12-23T09:12:32Z</dcterms:modified>
</cp:coreProperties>
</file>